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5" r:id="rId2"/>
    <p:sldId id="264" r:id="rId3"/>
    <p:sldId id="263" r:id="rId4"/>
    <p:sldId id="259" r:id="rId5"/>
    <p:sldId id="258" r:id="rId6"/>
    <p:sldId id="261" r:id="rId7"/>
    <p:sldId id="262" r:id="rId8"/>
    <p:sldId id="256" r:id="rId9"/>
    <p:sldId id="257"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38"/>
    <p:restoredTop sz="94631"/>
  </p:normalViewPr>
  <p:slideViewPr>
    <p:cSldViewPr snapToGrid="0" snapToObjects="1">
      <p:cViewPr varScale="1">
        <p:scale>
          <a:sx n="68" d="100"/>
          <a:sy n="68" d="100"/>
        </p:scale>
        <p:origin x="-120" y="-12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44A926-29F3-1C43-8DD0-DFA7F784C9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9CBDFBE-4C4A-8A4A-B807-4138A72A22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B803E55-C50A-6A49-8811-48DC2350F635}"/>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5" name="Footer Placeholder 4">
            <a:extLst>
              <a:ext uri="{FF2B5EF4-FFF2-40B4-BE49-F238E27FC236}">
                <a16:creationId xmlns:a16="http://schemas.microsoft.com/office/drawing/2014/main" xmlns="" id="{3E0DF726-AB8E-2D42-8782-B48F4A2B53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4238D4D-0DBB-D349-A7A4-45A8352C58F4}"/>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276619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8BFF87-E16A-CF4C-BCDC-ECC98ED258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6A70920-009B-944A-8AA5-74CCED5B4E9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C1BC7F4-CC63-C848-B65D-77E181B66EB2}"/>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5" name="Footer Placeholder 4">
            <a:extLst>
              <a:ext uri="{FF2B5EF4-FFF2-40B4-BE49-F238E27FC236}">
                <a16:creationId xmlns:a16="http://schemas.microsoft.com/office/drawing/2014/main" xmlns="" id="{3ACBD8DC-C966-4243-A5BF-C599318AAC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C7661C-CF28-7246-A3F2-461A320AFF45}"/>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3572164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DA2FBA5-2912-114D-815D-1F5B2A3B30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151A46D9-B61B-E84B-9671-72E1298560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61C9DEB-001F-2444-83D9-DD3B92529061}"/>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5" name="Footer Placeholder 4">
            <a:extLst>
              <a:ext uri="{FF2B5EF4-FFF2-40B4-BE49-F238E27FC236}">
                <a16:creationId xmlns:a16="http://schemas.microsoft.com/office/drawing/2014/main" xmlns="" id="{A32BB208-69E7-864D-B331-4F2720B662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4537413-BEB1-EB4C-9D2F-EA4F80941E0E}"/>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1046524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62B979-0730-AC46-801D-5E22381BF8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EF4575E-E873-9741-9046-EA028CA02CC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B23FCF-A465-AC4B-82A8-699E6BD1FED3}"/>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5" name="Footer Placeholder 4">
            <a:extLst>
              <a:ext uri="{FF2B5EF4-FFF2-40B4-BE49-F238E27FC236}">
                <a16:creationId xmlns:a16="http://schemas.microsoft.com/office/drawing/2014/main" xmlns="" id="{41A43FAC-AD11-4D40-AC86-38211C7CA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E282935-260F-6C4E-9639-4C2EB937B98E}"/>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811775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AB0857-A8A9-3A41-9A60-7014021B7B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76309EE-3ADA-8B4E-BEFC-79FE23BF2C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F4F84D8C-8305-8C49-9C2D-BACDBDF55F81}"/>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5" name="Footer Placeholder 4">
            <a:extLst>
              <a:ext uri="{FF2B5EF4-FFF2-40B4-BE49-F238E27FC236}">
                <a16:creationId xmlns:a16="http://schemas.microsoft.com/office/drawing/2014/main" xmlns="" id="{DDD5B2EA-9FEE-9449-B23D-27F9321BA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E344BCE-E3F8-1744-BE4A-59232091B2AA}"/>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2173284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41EB6D-E3FF-FA4C-A91F-AC6903B9AB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F58E27A-7F41-F542-B0CB-BC781792ACF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085FA143-CFA5-FC4F-AA8E-890DC2871E6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D3A0D7FA-C3E8-0C44-86DA-5FABBDAB44A0}"/>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6" name="Footer Placeholder 5">
            <a:extLst>
              <a:ext uri="{FF2B5EF4-FFF2-40B4-BE49-F238E27FC236}">
                <a16:creationId xmlns:a16="http://schemas.microsoft.com/office/drawing/2014/main" xmlns="" id="{FF4C73B5-ACAD-5440-AA08-35B6B442ED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00636EA-EC7B-534C-BE49-A9DE2EDD0A75}"/>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344280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932EE9-CDB5-0249-AF47-7D99E23CC6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0A78ABD-E5A7-3549-83FA-9FF84926ED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751DDE1-A7D3-0D43-B6AA-DC266ECF6D5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39208B9-3A7B-6041-A773-ADA5DFA8C6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1472C06-3C08-E941-9586-AAA644FA1F2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45F6176-F5B5-684B-878A-F219D4444281}"/>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8" name="Footer Placeholder 7">
            <a:extLst>
              <a:ext uri="{FF2B5EF4-FFF2-40B4-BE49-F238E27FC236}">
                <a16:creationId xmlns:a16="http://schemas.microsoft.com/office/drawing/2014/main" xmlns="" id="{C2284E4E-3FC1-5E49-8871-2332427EE9A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6C7003A8-43C9-794F-AFDC-AABE6A092BED}"/>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3050992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1FD4F7-6852-DA47-820A-AC10309813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962C48E-A2F0-BC4C-A768-FA62AD6D9DF1}"/>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4" name="Footer Placeholder 3">
            <a:extLst>
              <a:ext uri="{FF2B5EF4-FFF2-40B4-BE49-F238E27FC236}">
                <a16:creationId xmlns:a16="http://schemas.microsoft.com/office/drawing/2014/main" xmlns="" id="{1EAD1A57-7DE9-6047-A508-C90C81F53FC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2858046-5612-A741-A35D-F95671FC0BC4}"/>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1800568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B5809CC7-07D1-254A-A23F-FD90A023541E}"/>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3" name="Footer Placeholder 2">
            <a:extLst>
              <a:ext uri="{FF2B5EF4-FFF2-40B4-BE49-F238E27FC236}">
                <a16:creationId xmlns:a16="http://schemas.microsoft.com/office/drawing/2014/main" xmlns="" id="{162048E7-543C-E84F-82A1-DAC8CA4106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43ADA96-64D5-0B4A-BC5E-59618E42A532}"/>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1281900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3D2A2-3AAB-5042-A4B1-94506FFA58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46556AC1-3636-0847-BAFF-6E7DBB3465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419D574-1738-FC4D-B934-48B18498C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B1BE8275-8C66-7B4D-9BE2-E3BD6A31A147}"/>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6" name="Footer Placeholder 5">
            <a:extLst>
              <a:ext uri="{FF2B5EF4-FFF2-40B4-BE49-F238E27FC236}">
                <a16:creationId xmlns:a16="http://schemas.microsoft.com/office/drawing/2014/main" xmlns="" id="{A3A7BEF6-458D-E84D-8A22-4BAD575655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1EB8580-B704-654D-90FD-2B254C3BA822}"/>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3479719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2F494C-1CD2-0240-843D-19F1D849A3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6FE939E-15B0-9347-A07E-5F86FFCCDE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B72B5B9-ACAC-0145-9B0D-325AC5DF31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A59A3BB-F5B3-F14D-859B-28BEE4E7B6BC}"/>
              </a:ext>
            </a:extLst>
          </p:cNvPr>
          <p:cNvSpPr>
            <a:spLocks noGrp="1"/>
          </p:cNvSpPr>
          <p:nvPr>
            <p:ph type="dt" sz="half" idx="10"/>
          </p:nvPr>
        </p:nvSpPr>
        <p:spPr/>
        <p:txBody>
          <a:bodyPr/>
          <a:lstStyle/>
          <a:p>
            <a:fld id="{7E78DD5C-32D7-E843-A00A-CFF66CDD1F22}" type="datetimeFigureOut">
              <a:rPr lang="en-US" smtClean="0"/>
              <a:pPr/>
              <a:t>9/15/2019</a:t>
            </a:fld>
            <a:endParaRPr lang="en-US"/>
          </a:p>
        </p:txBody>
      </p:sp>
      <p:sp>
        <p:nvSpPr>
          <p:cNvPr id="6" name="Footer Placeholder 5">
            <a:extLst>
              <a:ext uri="{FF2B5EF4-FFF2-40B4-BE49-F238E27FC236}">
                <a16:creationId xmlns:a16="http://schemas.microsoft.com/office/drawing/2014/main" xmlns="" id="{6966732F-6676-7B40-8E7E-F4A3A1B5EF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25C727C-2DD2-6748-88A5-6A08245397ED}"/>
              </a:ext>
            </a:extLst>
          </p:cNvPr>
          <p:cNvSpPr>
            <a:spLocks noGrp="1"/>
          </p:cNvSpPr>
          <p:nvPr>
            <p:ph type="sldNum" sz="quarter" idx="12"/>
          </p:nvPr>
        </p:nvSpPr>
        <p:spPr/>
        <p:txBody>
          <a:body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3442619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8C97D43-394E-EA4A-8C06-69885AE2DD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6BE4B75-550C-7F43-86E7-B7F4A2729B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68D734-CA02-6D40-B142-E5F8436D32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8DD5C-32D7-E843-A00A-CFF66CDD1F22}" type="datetimeFigureOut">
              <a:rPr lang="en-US" smtClean="0"/>
              <a:pPr/>
              <a:t>9/15/2019</a:t>
            </a:fld>
            <a:endParaRPr lang="en-US"/>
          </a:p>
        </p:txBody>
      </p:sp>
      <p:sp>
        <p:nvSpPr>
          <p:cNvPr id="5" name="Footer Placeholder 4">
            <a:extLst>
              <a:ext uri="{FF2B5EF4-FFF2-40B4-BE49-F238E27FC236}">
                <a16:creationId xmlns:a16="http://schemas.microsoft.com/office/drawing/2014/main" xmlns="" id="{A118350B-7A6A-9B4D-A999-89423A9D5D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57A7F91-CC55-6842-AFBF-6B91FB01EA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47B49-E93C-F34F-B05F-B0BC2E3E1F50}" type="slidenum">
              <a:rPr lang="en-US" smtClean="0"/>
              <a:pPr/>
              <a:t>‹#›</a:t>
            </a:fld>
            <a:endParaRPr lang="en-US"/>
          </a:p>
        </p:txBody>
      </p:sp>
    </p:spTree>
    <p:extLst>
      <p:ext uri="{BB962C8B-B14F-4D97-AF65-F5344CB8AC3E}">
        <p14:creationId xmlns:p14="http://schemas.microsoft.com/office/powerpoint/2010/main" xmlns="" val="549134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9DBA2E71-8AF0-0548-A4A4-CFD869E82A3D}"/>
              </a:ext>
            </a:extLst>
          </p:cNvPr>
          <p:cNvSpPr txBox="1"/>
          <p:nvPr/>
        </p:nvSpPr>
        <p:spPr>
          <a:xfrm>
            <a:off x="0" y="1709530"/>
            <a:ext cx="12192000" cy="3046988"/>
          </a:xfrm>
          <a:prstGeom prst="rect">
            <a:avLst/>
          </a:prstGeom>
          <a:noFill/>
        </p:spPr>
        <p:txBody>
          <a:bodyPr wrap="square" rtlCol="0">
            <a:spAutoFit/>
          </a:bodyPr>
          <a:lstStyle/>
          <a:p>
            <a:pPr algn="ctr"/>
            <a:r>
              <a:rPr lang="en-US" sz="7200" dirty="0">
                <a:solidFill>
                  <a:srgbClr val="FFFF00"/>
                </a:solidFill>
                <a:effectLst>
                  <a:outerShdw blurRad="50800" dist="50800" dir="5400000" algn="ctr" rotWithShape="0">
                    <a:srgbClr val="000000"/>
                  </a:outerShdw>
                  <a:reflection endPos="65000" dist="50800" dir="5400000" sy="-100000" algn="bl" rotWithShape="0"/>
                </a:effectLst>
                <a:latin typeface="Bauhaus 93" pitchFamily="82" charset="77"/>
                <a:cs typeface="Phosphate Solid" panose="02000506050000020004" pitchFamily="2" charset="77"/>
              </a:rPr>
              <a:t>The One Another Series</a:t>
            </a:r>
          </a:p>
          <a:p>
            <a:pPr algn="ctr"/>
            <a:endParaRPr lang="en-US" sz="6000" dirty="0">
              <a:solidFill>
                <a:srgbClr val="FFFF00"/>
              </a:solidFill>
              <a:effectLst>
                <a:outerShdw blurRad="50800" dist="50800" dir="5400000" algn="ctr" rotWithShape="0">
                  <a:srgbClr val="000000"/>
                </a:outerShdw>
                <a:reflection endPos="65000" dist="50800" dir="5400000" sy="-100000" algn="bl" rotWithShape="0"/>
              </a:effectLst>
              <a:latin typeface="Bauhaus 93" pitchFamily="82" charset="77"/>
              <a:cs typeface="Phosphate Solid" panose="02000506050000020004" pitchFamily="2" charset="77"/>
            </a:endParaRPr>
          </a:p>
          <a:p>
            <a:pPr algn="ctr"/>
            <a:r>
              <a:rPr lang="en-US" sz="6000" dirty="0">
                <a:solidFill>
                  <a:srgbClr val="FFFF00"/>
                </a:solidFill>
                <a:effectLst>
                  <a:outerShdw blurRad="50800" dist="50800" dir="5400000" algn="ctr" rotWithShape="0">
                    <a:srgbClr val="000000"/>
                  </a:outerShdw>
                  <a:reflection endPos="9000" dist="50800" dir="5400000" sy="-100000" algn="bl" rotWithShape="0"/>
                </a:effectLst>
                <a:latin typeface="Bauhaus 93" pitchFamily="82" charset="77"/>
                <a:cs typeface="Phosphate Solid" panose="02000506050000020004" pitchFamily="2" charset="77"/>
              </a:rPr>
              <a:t>Admonish One Another</a:t>
            </a:r>
          </a:p>
        </p:txBody>
      </p:sp>
    </p:spTree>
    <p:extLst>
      <p:ext uri="{BB962C8B-B14F-4D97-AF65-F5344CB8AC3E}">
        <p14:creationId xmlns:p14="http://schemas.microsoft.com/office/powerpoint/2010/main" xmlns="" val="3315954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DF8B17D-0C31-4549-BF8A-21AEF06473D0}"/>
              </a:ext>
            </a:extLst>
          </p:cNvPr>
          <p:cNvSpPr txBox="1"/>
          <p:nvPr/>
        </p:nvSpPr>
        <p:spPr>
          <a:xfrm>
            <a:off x="596347" y="1272209"/>
            <a:ext cx="11350487" cy="5262979"/>
          </a:xfrm>
          <a:prstGeom prst="rect">
            <a:avLst/>
          </a:prstGeom>
          <a:noFill/>
        </p:spPr>
        <p:txBody>
          <a:bodyPr wrap="square" rtlCol="0">
            <a:spAutoFit/>
          </a:bodyPr>
          <a:lstStyle/>
          <a:p>
            <a:r>
              <a:rPr lang="en-US" sz="4800" dirty="0">
                <a:solidFill>
                  <a:schemeClr val="bg1"/>
                </a:solidFill>
              </a:rPr>
              <a:t>“I wonder if this is what God is doing . . . what do you think?”</a:t>
            </a:r>
          </a:p>
          <a:p>
            <a:endParaRPr lang="en-US" sz="4800" dirty="0">
              <a:solidFill>
                <a:schemeClr val="bg1"/>
              </a:solidFill>
            </a:endParaRPr>
          </a:p>
          <a:p>
            <a:r>
              <a:rPr lang="en-US" sz="4800" dirty="0">
                <a:solidFill>
                  <a:schemeClr val="bg1"/>
                </a:solidFill>
              </a:rPr>
              <a:t>“What do you think God could be up to . . . do you have any ideas for me?”</a:t>
            </a:r>
          </a:p>
          <a:p>
            <a:r>
              <a:rPr lang="en-US" sz="4800" dirty="0">
                <a:solidFill>
                  <a:schemeClr val="bg1"/>
                </a:solidFill>
              </a:rPr>
              <a:t> </a:t>
            </a:r>
          </a:p>
          <a:p>
            <a:r>
              <a:rPr lang="en-US" sz="4800" dirty="0">
                <a:solidFill>
                  <a:schemeClr val="bg1"/>
                </a:solidFill>
              </a:rPr>
              <a:t> </a:t>
            </a:r>
          </a:p>
        </p:txBody>
      </p:sp>
    </p:spTree>
    <p:extLst>
      <p:ext uri="{BB962C8B-B14F-4D97-AF65-F5344CB8AC3E}">
        <p14:creationId xmlns:p14="http://schemas.microsoft.com/office/powerpoint/2010/main" xmlns="" val="3408090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3B713FD1-AD84-664D-837B-C95772463100}"/>
              </a:ext>
            </a:extLst>
          </p:cNvPr>
          <p:cNvPicPr>
            <a:picLocks noChangeAspect="1"/>
          </p:cNvPicPr>
          <p:nvPr/>
        </p:nvPicPr>
        <p:blipFill>
          <a:blip r:embed="rId2">
            <a:extLst>
              <a:ext uri="{BEBA8EAE-BF5A-486C-A8C5-ECC9F3942E4B}">
                <a14:imgProps xmlns:a14="http://schemas.microsoft.com/office/drawing/2010/main" xmlns="">
                  <a14:imgLayer>
                    <a14:imgEffect>
                      <a14:sharpenSoften amount="50000"/>
                    </a14:imgEffect>
                  </a14:imgLayer>
                </a14:imgProps>
              </a:ext>
            </a:extLst>
          </a:blip>
          <a:stretch>
            <a:fillRect/>
          </a:stretch>
        </p:blipFill>
        <p:spPr>
          <a:xfrm>
            <a:off x="3697357" y="206488"/>
            <a:ext cx="5049078" cy="6532244"/>
          </a:xfrm>
          <a:prstGeom prst="rect">
            <a:avLst/>
          </a:prstGeom>
        </p:spPr>
      </p:pic>
    </p:spTree>
    <p:extLst>
      <p:ext uri="{BB962C8B-B14F-4D97-AF65-F5344CB8AC3E}">
        <p14:creationId xmlns:p14="http://schemas.microsoft.com/office/powerpoint/2010/main" xmlns="" val="3340046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C6B6888E-B1E9-B040-8B83-FCC336E10B39}"/>
              </a:ext>
            </a:extLst>
          </p:cNvPr>
          <p:cNvPicPr>
            <a:picLocks noChangeAspect="1"/>
          </p:cNvPicPr>
          <p:nvPr/>
        </p:nvPicPr>
        <p:blipFill>
          <a:blip r:embed="rId2">
            <a:extLst>
              <a:ext uri="{BEBA8EAE-BF5A-486C-A8C5-ECC9F3942E4B}">
                <a14:imgProps xmlns:a14="http://schemas.microsoft.com/office/drawing/2010/main" xmlns="">
                  <a14:imgLayer>
                    <a14:imgEffect>
                      <a14:sharpenSoften amount="50000"/>
                    </a14:imgEffect>
                  </a14:imgLayer>
                </a14:imgProps>
              </a:ext>
            </a:extLst>
          </a:blip>
          <a:stretch>
            <a:fillRect/>
          </a:stretch>
        </p:blipFill>
        <p:spPr>
          <a:xfrm>
            <a:off x="2067338" y="179095"/>
            <a:ext cx="8233421" cy="6440365"/>
          </a:xfrm>
          <a:prstGeom prst="rect">
            <a:avLst/>
          </a:prstGeom>
        </p:spPr>
      </p:pic>
    </p:spTree>
    <p:extLst>
      <p:ext uri="{BB962C8B-B14F-4D97-AF65-F5344CB8AC3E}">
        <p14:creationId xmlns:p14="http://schemas.microsoft.com/office/powerpoint/2010/main" xmlns="" val="165244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DF8B17D-0C31-4549-BF8A-21AEF06473D0}"/>
              </a:ext>
            </a:extLst>
          </p:cNvPr>
          <p:cNvSpPr txBox="1"/>
          <p:nvPr/>
        </p:nvSpPr>
        <p:spPr>
          <a:xfrm>
            <a:off x="815009" y="1967947"/>
            <a:ext cx="10873409" cy="4161396"/>
          </a:xfrm>
          <a:prstGeom prst="rect">
            <a:avLst/>
          </a:prstGeom>
          <a:noFill/>
        </p:spPr>
        <p:txBody>
          <a:bodyPr wrap="square" rtlCol="0">
            <a:spAutoFit/>
          </a:bodyPr>
          <a:lstStyle/>
          <a:p>
            <a:pPr marL="742950" lvl="0" indent="-742950">
              <a:lnSpc>
                <a:spcPct val="150000"/>
              </a:lnSpc>
              <a:buFont typeface="+mj-lt"/>
              <a:buAutoNum type="arabicPeriod"/>
            </a:pPr>
            <a:r>
              <a:rPr lang="en-US" sz="3600" dirty="0">
                <a:solidFill>
                  <a:schemeClr val="bg1"/>
                </a:solidFill>
              </a:rPr>
              <a:t>Israel was captive b/c they were disobedient</a:t>
            </a:r>
          </a:p>
          <a:p>
            <a:pPr marL="742950" lvl="0" indent="-742950">
              <a:lnSpc>
                <a:spcPct val="150000"/>
              </a:lnSpc>
              <a:buFont typeface="+mj-lt"/>
              <a:buAutoNum type="arabicPeriod"/>
            </a:pPr>
            <a:r>
              <a:rPr lang="en-US" sz="3600" dirty="0">
                <a:solidFill>
                  <a:schemeClr val="bg1"/>
                </a:solidFill>
              </a:rPr>
              <a:t>God delivers them back to Israel w/a new Temple</a:t>
            </a:r>
          </a:p>
          <a:p>
            <a:pPr marL="742950" lvl="0" indent="-742950">
              <a:lnSpc>
                <a:spcPct val="150000"/>
              </a:lnSpc>
              <a:buFont typeface="+mj-lt"/>
              <a:buAutoNum type="arabicPeriod"/>
            </a:pPr>
            <a:r>
              <a:rPr lang="en-US" sz="3600" dirty="0">
                <a:solidFill>
                  <a:schemeClr val="bg1"/>
                </a:solidFill>
              </a:rPr>
              <a:t>They are joyful . . . living faithful and </a:t>
            </a:r>
            <a:r>
              <a:rPr lang="en-US" sz="3600" i="1" dirty="0">
                <a:solidFill>
                  <a:schemeClr val="bg1"/>
                </a:solidFill>
              </a:rPr>
              <a:t>then</a:t>
            </a:r>
            <a:endParaRPr lang="en-US" sz="3600" dirty="0">
              <a:solidFill>
                <a:schemeClr val="bg1"/>
              </a:solidFill>
            </a:endParaRPr>
          </a:p>
          <a:p>
            <a:pPr marL="742950" lvl="0" indent="-742950">
              <a:lnSpc>
                <a:spcPct val="150000"/>
              </a:lnSpc>
              <a:buFont typeface="+mj-lt"/>
              <a:buAutoNum type="arabicPeriod"/>
            </a:pPr>
            <a:r>
              <a:rPr lang="en-US" sz="3600" dirty="0">
                <a:solidFill>
                  <a:schemeClr val="bg1"/>
                </a:solidFill>
              </a:rPr>
              <a:t>They stop being faithful and they get lazy with God</a:t>
            </a:r>
          </a:p>
          <a:p>
            <a:pPr>
              <a:lnSpc>
                <a:spcPct val="150000"/>
              </a:lnSpc>
            </a:pPr>
            <a:r>
              <a:rPr lang="en-US" sz="3600" dirty="0">
                <a:solidFill>
                  <a:schemeClr val="bg1"/>
                </a:solidFill>
              </a:rPr>
              <a:t> </a:t>
            </a:r>
          </a:p>
        </p:txBody>
      </p:sp>
      <p:sp>
        <p:nvSpPr>
          <p:cNvPr id="2" name="TextBox 1">
            <a:extLst>
              <a:ext uri="{FF2B5EF4-FFF2-40B4-BE49-F238E27FC236}">
                <a16:creationId xmlns:a16="http://schemas.microsoft.com/office/drawing/2014/main" xmlns="" id="{0E9AB832-54DC-724F-9943-B6DF861B9382}"/>
              </a:ext>
            </a:extLst>
          </p:cNvPr>
          <p:cNvSpPr txBox="1"/>
          <p:nvPr/>
        </p:nvSpPr>
        <p:spPr>
          <a:xfrm>
            <a:off x="815009" y="755375"/>
            <a:ext cx="7931426" cy="1015663"/>
          </a:xfrm>
          <a:prstGeom prst="rect">
            <a:avLst/>
          </a:prstGeom>
          <a:noFill/>
        </p:spPr>
        <p:txBody>
          <a:bodyPr wrap="square" rtlCol="0">
            <a:spAutoFit/>
          </a:bodyPr>
          <a:lstStyle/>
          <a:p>
            <a:r>
              <a:rPr lang="en-US" sz="6000" b="1" dirty="0">
                <a:solidFill>
                  <a:srgbClr val="FFFF00"/>
                </a:solidFill>
                <a:effectLst>
                  <a:outerShdw blurRad="50800" dist="50800" dir="5400000" algn="ctr" rotWithShape="0">
                    <a:srgbClr val="000000"/>
                  </a:outerShdw>
                  <a:reflection endPos="10000" dist="177800" dir="5400000" sy="-100000" algn="bl" rotWithShape="0"/>
                </a:effectLst>
                <a:latin typeface="Bauhaus 93" pitchFamily="82" charset="77"/>
              </a:rPr>
              <a:t>The Malachi Story</a:t>
            </a:r>
          </a:p>
        </p:txBody>
      </p:sp>
    </p:spTree>
    <p:extLst>
      <p:ext uri="{BB962C8B-B14F-4D97-AF65-F5344CB8AC3E}">
        <p14:creationId xmlns:p14="http://schemas.microsoft.com/office/powerpoint/2010/main" xmlns="" val="3371441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dissolv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DF8B17D-0C31-4549-BF8A-21AEF06473D0}"/>
              </a:ext>
            </a:extLst>
          </p:cNvPr>
          <p:cNvSpPr txBox="1"/>
          <p:nvPr/>
        </p:nvSpPr>
        <p:spPr>
          <a:xfrm>
            <a:off x="914400" y="1490869"/>
            <a:ext cx="10873409" cy="3477875"/>
          </a:xfrm>
          <a:prstGeom prst="rect">
            <a:avLst/>
          </a:prstGeom>
          <a:noFill/>
        </p:spPr>
        <p:txBody>
          <a:bodyPr wrap="square" rtlCol="0">
            <a:spAutoFit/>
          </a:bodyPr>
          <a:lstStyle/>
          <a:p>
            <a:r>
              <a:rPr lang="en-US" sz="4400" i="1" dirty="0">
                <a:solidFill>
                  <a:srgbClr val="FFFF00"/>
                </a:solidFill>
              </a:rPr>
              <a:t>And then the magic happens . . . </a:t>
            </a:r>
          </a:p>
          <a:p>
            <a:endParaRPr lang="en-US" sz="4400" i="1" dirty="0">
              <a:solidFill>
                <a:schemeClr val="bg1"/>
              </a:solidFill>
            </a:endParaRPr>
          </a:p>
          <a:p>
            <a:r>
              <a:rPr lang="en-US" sz="4400" dirty="0">
                <a:solidFill>
                  <a:schemeClr val="bg1"/>
                </a:solidFill>
              </a:rPr>
              <a:t>Then those who feared the </a:t>
            </a:r>
            <a:r>
              <a:rPr lang="en-US" sz="4400" cap="small" dirty="0">
                <a:solidFill>
                  <a:schemeClr val="bg1"/>
                </a:solidFill>
              </a:rPr>
              <a:t>Lord</a:t>
            </a:r>
            <a:r>
              <a:rPr lang="en-US" sz="4400" dirty="0">
                <a:solidFill>
                  <a:schemeClr val="bg1"/>
                </a:solidFill>
              </a:rPr>
              <a:t> talked with each other, and the </a:t>
            </a:r>
            <a:r>
              <a:rPr lang="en-US" sz="4400" cap="small" dirty="0">
                <a:solidFill>
                  <a:schemeClr val="bg1"/>
                </a:solidFill>
              </a:rPr>
              <a:t>Lord</a:t>
            </a:r>
            <a:r>
              <a:rPr lang="en-US" sz="4400" dirty="0">
                <a:solidFill>
                  <a:schemeClr val="bg1"/>
                </a:solidFill>
              </a:rPr>
              <a:t> listened and heard.</a:t>
            </a:r>
          </a:p>
          <a:p>
            <a:r>
              <a:rPr lang="en-US" sz="4400" dirty="0">
                <a:solidFill>
                  <a:schemeClr val="bg1"/>
                </a:solidFill>
              </a:rPr>
              <a:t>							   - Malachi 3:16</a:t>
            </a:r>
          </a:p>
        </p:txBody>
      </p:sp>
    </p:spTree>
    <p:extLst>
      <p:ext uri="{BB962C8B-B14F-4D97-AF65-F5344CB8AC3E}">
        <p14:creationId xmlns:p14="http://schemas.microsoft.com/office/powerpoint/2010/main" xmlns="" val="3824616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dissolve">
                                      <p:cBhvr>
                                        <p:cTn id="1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DF8B17D-0C31-4549-BF8A-21AEF06473D0}"/>
              </a:ext>
            </a:extLst>
          </p:cNvPr>
          <p:cNvSpPr txBox="1"/>
          <p:nvPr/>
        </p:nvSpPr>
        <p:spPr>
          <a:xfrm>
            <a:off x="496956" y="357808"/>
            <a:ext cx="11350487" cy="6022803"/>
          </a:xfrm>
          <a:prstGeom prst="rect">
            <a:avLst/>
          </a:prstGeom>
          <a:noFill/>
        </p:spPr>
        <p:txBody>
          <a:bodyPr wrap="square" rtlCol="0">
            <a:spAutoFit/>
          </a:bodyPr>
          <a:lstStyle/>
          <a:p>
            <a:pPr>
              <a:lnSpc>
                <a:spcPct val="114000"/>
              </a:lnSpc>
            </a:pPr>
            <a:r>
              <a:rPr lang="en-US" sz="3400" dirty="0">
                <a:solidFill>
                  <a:schemeClr val="bg1"/>
                </a:solidFill>
              </a:rPr>
              <a:t>97 Oh, how I love your </a:t>
            </a:r>
            <a:r>
              <a:rPr lang="en-US" sz="3400" dirty="0">
                <a:solidFill>
                  <a:srgbClr val="FFFF00"/>
                </a:solidFill>
              </a:rPr>
              <a:t>law</a:t>
            </a:r>
            <a:r>
              <a:rPr lang="en-US" sz="3400" dirty="0">
                <a:solidFill>
                  <a:schemeClr val="bg1"/>
                </a:solidFill>
              </a:rPr>
              <a:t>! 					</a:t>
            </a:r>
            <a:r>
              <a:rPr lang="en-US" sz="3400" b="1" dirty="0">
                <a:solidFill>
                  <a:schemeClr val="bg1"/>
                </a:solidFill>
              </a:rPr>
              <a:t>- TORAH </a:t>
            </a:r>
          </a:p>
          <a:p>
            <a:pPr>
              <a:lnSpc>
                <a:spcPct val="114000"/>
              </a:lnSpc>
            </a:pPr>
            <a:r>
              <a:rPr lang="en-US" sz="3400" dirty="0">
                <a:solidFill>
                  <a:schemeClr val="bg1"/>
                </a:solidFill>
              </a:rPr>
              <a:t> 	I meditate on it all day long. </a:t>
            </a:r>
          </a:p>
          <a:p>
            <a:pPr>
              <a:lnSpc>
                <a:spcPct val="114000"/>
              </a:lnSpc>
            </a:pPr>
            <a:r>
              <a:rPr lang="en-US" sz="3400" dirty="0">
                <a:solidFill>
                  <a:schemeClr val="bg1"/>
                </a:solidFill>
              </a:rPr>
              <a:t>98 Your </a:t>
            </a:r>
            <a:r>
              <a:rPr lang="en-US" sz="3400" dirty="0">
                <a:solidFill>
                  <a:srgbClr val="FFFF00"/>
                </a:solidFill>
              </a:rPr>
              <a:t>commands</a:t>
            </a:r>
            <a:r>
              <a:rPr lang="en-US" sz="3400" dirty="0">
                <a:solidFill>
                  <a:schemeClr val="bg1"/>
                </a:solidFill>
              </a:rPr>
              <a:t> are always with me </a:t>
            </a:r>
          </a:p>
          <a:p>
            <a:pPr>
              <a:lnSpc>
                <a:spcPct val="114000"/>
              </a:lnSpc>
            </a:pPr>
            <a:r>
              <a:rPr lang="en-US" sz="3400" dirty="0">
                <a:solidFill>
                  <a:schemeClr val="bg1"/>
                </a:solidFill>
              </a:rPr>
              <a:t>	and make me wiser than my enemies. </a:t>
            </a:r>
          </a:p>
          <a:p>
            <a:pPr>
              <a:lnSpc>
                <a:spcPct val="114000"/>
              </a:lnSpc>
            </a:pPr>
            <a:r>
              <a:rPr lang="en-US" sz="3400" dirty="0">
                <a:solidFill>
                  <a:schemeClr val="bg1"/>
                </a:solidFill>
              </a:rPr>
              <a:t>99 I have more insight than all my teachers, </a:t>
            </a:r>
          </a:p>
          <a:p>
            <a:pPr>
              <a:lnSpc>
                <a:spcPct val="114000"/>
              </a:lnSpc>
            </a:pPr>
            <a:r>
              <a:rPr lang="en-US" sz="3400" dirty="0">
                <a:solidFill>
                  <a:schemeClr val="bg1"/>
                </a:solidFill>
              </a:rPr>
              <a:t>	for I meditate on your </a:t>
            </a:r>
            <a:r>
              <a:rPr lang="en-US" sz="3400" dirty="0">
                <a:solidFill>
                  <a:srgbClr val="FFFF00"/>
                </a:solidFill>
              </a:rPr>
              <a:t>statutes</a:t>
            </a:r>
            <a:r>
              <a:rPr lang="en-US" sz="3400" dirty="0">
                <a:solidFill>
                  <a:schemeClr val="bg1"/>
                </a:solidFill>
              </a:rPr>
              <a:t>. </a:t>
            </a:r>
          </a:p>
          <a:p>
            <a:pPr>
              <a:lnSpc>
                <a:spcPct val="114000"/>
              </a:lnSpc>
            </a:pPr>
            <a:r>
              <a:rPr lang="en-US" sz="3400" dirty="0">
                <a:solidFill>
                  <a:schemeClr val="bg1"/>
                </a:solidFill>
              </a:rPr>
              <a:t>100 I have more understanding than the elders, </a:t>
            </a:r>
          </a:p>
          <a:p>
            <a:pPr>
              <a:lnSpc>
                <a:spcPct val="114000"/>
              </a:lnSpc>
            </a:pPr>
            <a:r>
              <a:rPr lang="en-US" sz="3400" dirty="0">
                <a:solidFill>
                  <a:schemeClr val="bg1"/>
                </a:solidFill>
              </a:rPr>
              <a:t>	for I obey your </a:t>
            </a:r>
            <a:r>
              <a:rPr lang="en-US" sz="3400" dirty="0">
                <a:solidFill>
                  <a:srgbClr val="FFFF00"/>
                </a:solidFill>
              </a:rPr>
              <a:t>precepts</a:t>
            </a:r>
            <a:r>
              <a:rPr lang="en-US" sz="3400" dirty="0">
                <a:solidFill>
                  <a:schemeClr val="bg1"/>
                </a:solidFill>
              </a:rPr>
              <a:t>. </a:t>
            </a:r>
          </a:p>
          <a:p>
            <a:pPr>
              <a:lnSpc>
                <a:spcPct val="114000"/>
              </a:lnSpc>
            </a:pPr>
            <a:r>
              <a:rPr lang="en-US" sz="3400" dirty="0">
                <a:solidFill>
                  <a:schemeClr val="bg1"/>
                </a:solidFill>
              </a:rPr>
              <a:t>101 I have kept my feet from every evil path </a:t>
            </a:r>
          </a:p>
          <a:p>
            <a:pPr>
              <a:lnSpc>
                <a:spcPct val="114000"/>
              </a:lnSpc>
            </a:pPr>
            <a:r>
              <a:rPr lang="en-US" sz="3400" dirty="0">
                <a:solidFill>
                  <a:schemeClr val="bg1"/>
                </a:solidFill>
              </a:rPr>
              <a:t>	so that I might obey your </a:t>
            </a:r>
            <a:r>
              <a:rPr lang="en-US" sz="3400" dirty="0">
                <a:solidFill>
                  <a:srgbClr val="FFFF00"/>
                </a:solidFill>
              </a:rPr>
              <a:t>word</a:t>
            </a:r>
            <a:r>
              <a:rPr lang="en-US" sz="3400" dirty="0">
                <a:solidFill>
                  <a:schemeClr val="bg1"/>
                </a:solidFill>
              </a:rPr>
              <a:t>. </a:t>
            </a:r>
          </a:p>
        </p:txBody>
      </p:sp>
    </p:spTree>
    <p:extLst>
      <p:ext uri="{BB962C8B-B14F-4D97-AF65-F5344CB8AC3E}">
        <p14:creationId xmlns:p14="http://schemas.microsoft.com/office/powerpoint/2010/main" xmlns="" val="2268160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DF8B17D-0C31-4549-BF8A-21AEF06473D0}"/>
              </a:ext>
            </a:extLst>
          </p:cNvPr>
          <p:cNvSpPr txBox="1"/>
          <p:nvPr/>
        </p:nvSpPr>
        <p:spPr>
          <a:xfrm>
            <a:off x="218662" y="2405269"/>
            <a:ext cx="11628782" cy="2137508"/>
          </a:xfrm>
          <a:prstGeom prst="rect">
            <a:avLst/>
          </a:prstGeom>
          <a:noFill/>
          <a:effectLst>
            <a:outerShdw blurRad="50800" dist="50800" dir="5400000" algn="ctr" rotWithShape="0">
              <a:srgbClr val="000000"/>
            </a:outerShdw>
            <a:reflection endPos="8000" dist="50800" dir="5400000" sy="-100000" algn="bl" rotWithShape="0"/>
          </a:effectLst>
        </p:spPr>
        <p:txBody>
          <a:bodyPr wrap="square" rtlCol="0">
            <a:spAutoFit/>
          </a:bodyPr>
          <a:lstStyle/>
          <a:p>
            <a:pPr algn="ctr">
              <a:lnSpc>
                <a:spcPct val="114000"/>
              </a:lnSpc>
            </a:pPr>
            <a:r>
              <a:rPr lang="en-US" sz="6000" dirty="0">
                <a:solidFill>
                  <a:srgbClr val="FFFF00"/>
                </a:solidFill>
                <a:latin typeface="Bauhaus 93" pitchFamily="82" charset="77"/>
              </a:rPr>
              <a:t>TORAH</a:t>
            </a:r>
            <a:r>
              <a:rPr lang="en-US" sz="6000" dirty="0">
                <a:solidFill>
                  <a:schemeClr val="bg1"/>
                </a:solidFill>
              </a:rPr>
              <a:t> = Instruction</a:t>
            </a:r>
          </a:p>
          <a:p>
            <a:pPr algn="ctr">
              <a:lnSpc>
                <a:spcPct val="114000"/>
              </a:lnSpc>
            </a:pPr>
            <a:r>
              <a:rPr lang="en-US" sz="6000" dirty="0">
                <a:solidFill>
                  <a:schemeClr val="bg1"/>
                </a:solidFill>
              </a:rPr>
              <a:t>(way of life) </a:t>
            </a:r>
          </a:p>
        </p:txBody>
      </p:sp>
    </p:spTree>
    <p:extLst>
      <p:ext uri="{BB962C8B-B14F-4D97-AF65-F5344CB8AC3E}">
        <p14:creationId xmlns:p14="http://schemas.microsoft.com/office/powerpoint/2010/main" xmlns="" val="1257344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DF8B17D-0C31-4549-BF8A-21AEF06473D0}"/>
              </a:ext>
            </a:extLst>
          </p:cNvPr>
          <p:cNvSpPr txBox="1"/>
          <p:nvPr/>
        </p:nvSpPr>
        <p:spPr>
          <a:xfrm>
            <a:off x="437322" y="516835"/>
            <a:ext cx="11350487" cy="6330579"/>
          </a:xfrm>
          <a:prstGeom prst="rect">
            <a:avLst/>
          </a:prstGeom>
          <a:noFill/>
        </p:spPr>
        <p:txBody>
          <a:bodyPr wrap="square" rtlCol="0">
            <a:spAutoFit/>
          </a:bodyPr>
          <a:lstStyle/>
          <a:p>
            <a:pPr>
              <a:lnSpc>
                <a:spcPct val="114000"/>
              </a:lnSpc>
            </a:pPr>
            <a:r>
              <a:rPr lang="en-US" sz="3600" dirty="0">
                <a:solidFill>
                  <a:schemeClr val="bg1"/>
                </a:solidFill>
              </a:rPr>
              <a:t>Be very careful, then, how </a:t>
            </a:r>
            <a:r>
              <a:rPr lang="en-US" sz="3600" dirty="0" err="1">
                <a:solidFill>
                  <a:schemeClr val="bg1"/>
                </a:solidFill>
              </a:rPr>
              <a:t>y’all</a:t>
            </a:r>
            <a:r>
              <a:rPr lang="en-US" sz="3600" dirty="0">
                <a:solidFill>
                  <a:schemeClr val="bg1"/>
                </a:solidFill>
              </a:rPr>
              <a:t> live—not as unwise but as wise, 16 making the most of every opportunity, because the days are evil. 17 Therefore do not be foolish, but understand what the Lord’s will is. 18 Do not get drunk on wine, which leads to debauchery. Instead, be filled with the Spirit, 19 speaking to one another with psalms, hymns, and songs from the Spirit. Sing and make music from </a:t>
            </a:r>
            <a:r>
              <a:rPr lang="en-US" sz="3600" dirty="0" err="1">
                <a:solidFill>
                  <a:schemeClr val="bg1"/>
                </a:solidFill>
              </a:rPr>
              <a:t>y’all’s</a:t>
            </a:r>
            <a:r>
              <a:rPr lang="en-US" sz="3600" dirty="0">
                <a:solidFill>
                  <a:schemeClr val="bg1"/>
                </a:solidFill>
              </a:rPr>
              <a:t> heart to the Lord, 20 always giving thanks to God the Father for everything, in the name of our Lord Jesus Christ. </a:t>
            </a:r>
          </a:p>
          <a:p>
            <a:r>
              <a:rPr lang="en-US" dirty="0">
                <a:solidFill>
                  <a:schemeClr val="bg1"/>
                </a:solidFill>
              </a:rPr>
              <a:t> </a:t>
            </a:r>
          </a:p>
          <a:p>
            <a:endParaRPr lang="en-US" dirty="0">
              <a:solidFill>
                <a:schemeClr val="bg1"/>
              </a:solidFill>
            </a:endParaRPr>
          </a:p>
        </p:txBody>
      </p:sp>
    </p:spTree>
    <p:extLst>
      <p:ext uri="{BB962C8B-B14F-4D97-AF65-F5344CB8AC3E}">
        <p14:creationId xmlns:p14="http://schemas.microsoft.com/office/powerpoint/2010/main" xmlns="" val="1015362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DF8B17D-0C31-4549-BF8A-21AEF06473D0}"/>
              </a:ext>
            </a:extLst>
          </p:cNvPr>
          <p:cNvSpPr txBox="1"/>
          <p:nvPr/>
        </p:nvSpPr>
        <p:spPr>
          <a:xfrm>
            <a:off x="556591" y="318052"/>
            <a:ext cx="11350487" cy="6330579"/>
          </a:xfrm>
          <a:prstGeom prst="rect">
            <a:avLst/>
          </a:prstGeom>
          <a:noFill/>
        </p:spPr>
        <p:txBody>
          <a:bodyPr wrap="square" rtlCol="0">
            <a:spAutoFit/>
          </a:bodyPr>
          <a:lstStyle/>
          <a:p>
            <a:pPr>
              <a:lnSpc>
                <a:spcPct val="114000"/>
              </a:lnSpc>
            </a:pPr>
            <a:r>
              <a:rPr lang="en-US" sz="3600" dirty="0">
                <a:solidFill>
                  <a:schemeClr val="bg1"/>
                </a:solidFill>
              </a:rPr>
              <a:t>Be very careful, then, how you live—not as unwise but as wise, making the most of every opportunity, because the days are evil. Therefore do not be foolish, but understand what the Lord’s will is. Do not get drunk on wine, which leads to debauchery. Instead, be filled with the Spirit, </a:t>
            </a:r>
            <a:r>
              <a:rPr lang="en-US" sz="3600" baseline="30000" dirty="0">
                <a:solidFill>
                  <a:schemeClr val="bg1"/>
                </a:solidFill>
              </a:rPr>
              <a:t> </a:t>
            </a:r>
            <a:r>
              <a:rPr lang="en-US" sz="3600" dirty="0">
                <a:solidFill>
                  <a:schemeClr val="bg1"/>
                </a:solidFill>
              </a:rPr>
              <a:t>speaking to one another with psalms, hymns, and songs from the Spirit. Sing and make music from your heart to the Lord, always giving thanks to God the Father for everything, in the name of our Lord Jesus Christ. </a:t>
            </a:r>
          </a:p>
          <a:p>
            <a:r>
              <a:rPr lang="en-US" sz="3600" dirty="0">
                <a:solidFill>
                  <a:schemeClr val="bg1"/>
                </a:solidFill>
              </a:rPr>
              <a:t>								– Ephesians 5:15-20</a:t>
            </a:r>
            <a:endParaRPr lang="en-US" dirty="0">
              <a:solidFill>
                <a:schemeClr val="bg1"/>
              </a:solidFill>
            </a:endParaRPr>
          </a:p>
        </p:txBody>
      </p:sp>
    </p:spTree>
    <p:extLst>
      <p:ext uri="{BB962C8B-B14F-4D97-AF65-F5344CB8AC3E}">
        <p14:creationId xmlns:p14="http://schemas.microsoft.com/office/powerpoint/2010/main" xmlns="" val="1796058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198</Words>
  <Application>Microsoft Office PowerPoint</Application>
  <PresentationFormat>Custom</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Hill</dc:creator>
  <cp:lastModifiedBy>Eddy Hall</cp:lastModifiedBy>
  <cp:revision>4</cp:revision>
  <dcterms:created xsi:type="dcterms:W3CDTF">2019-09-15T14:23:47Z</dcterms:created>
  <dcterms:modified xsi:type="dcterms:W3CDTF">2019-09-15T15:38:46Z</dcterms:modified>
</cp:coreProperties>
</file>