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  <p:sldMasterId id="2147483723" r:id="rId2"/>
  </p:sldMasterIdLst>
  <p:notesMasterIdLst>
    <p:notesMasterId r:id="rId12"/>
  </p:notesMasterIdLst>
  <p:handoutMasterIdLst>
    <p:handoutMasterId r:id="rId13"/>
  </p:handoutMasterIdLst>
  <p:sldIdLst>
    <p:sldId id="374" r:id="rId3"/>
    <p:sldId id="384" r:id="rId4"/>
    <p:sldId id="396" r:id="rId5"/>
    <p:sldId id="397" r:id="rId6"/>
    <p:sldId id="398" r:id="rId7"/>
    <p:sldId id="399" r:id="rId8"/>
    <p:sldId id="400" r:id="rId9"/>
    <p:sldId id="401" r:id="rId10"/>
    <p:sldId id="402" r:id="rId11"/>
  </p:sldIdLst>
  <p:sldSz cx="9144000" cy="6858000" type="overhead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273152-80B5-4E0B-BB93-E01FD5B0F2F3}">
          <p14:sldIdLst>
            <p14:sldId id="374"/>
            <p14:sldId id="384"/>
            <p14:sldId id="396"/>
            <p14:sldId id="397"/>
            <p14:sldId id="398"/>
            <p14:sldId id="399"/>
            <p14:sldId id="400"/>
            <p14:sldId id="401"/>
            <p14:sldId id="402"/>
          </p14:sldIdLst>
        </p14:section>
        <p14:section name="Untitled Section" id="{74EDE7F8-1993-44CC-8456-19F79866E0B3}">
          <p14:sldIdLst/>
        </p14:section>
        <p14:section name="Untitled Section" id="{36AC620A-7A8F-43E9-B1B2-822FD85CEEA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ton Marketing" initials="D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7312" autoAdjust="0"/>
  </p:normalViewPr>
  <p:slideViewPr>
    <p:cSldViewPr snapToGrid="0">
      <p:cViewPr>
        <p:scale>
          <a:sx n="70" d="100"/>
          <a:sy n="70" d="100"/>
        </p:scale>
        <p:origin x="-73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EE2A1-B999-4C82-A64B-5EA6E6FC02C1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67B5F-F1BB-4CCB-8803-D2B403D30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95823-1D3B-455F-8019-D2B0B01914B1}" type="datetimeFigureOut">
              <a:rPr lang="en-US" smtClean="0"/>
              <a:pPr/>
              <a:t>6/18/2017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50D9-128D-4B02-AEFA-4233D1AD75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2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1" y="4853417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1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BDCAA-95CB-4093-B635-242D971E19CF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2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B0F79-1349-4A1C-8A6C-F138CAB8E7F1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01CC0-51EB-4323-97A6-11D8E02276AC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2770-7E06-4D47-9D2C-56FB0711C0F7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9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1C31E-9CD1-4D3E-A6F0-707BBF4A5940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6413-100C-47EE-8C8E-A86BFD1443AA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95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73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87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657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59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73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15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0E390-7EC4-4C8F-9153-398CF31538A2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3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2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4887E-5B6A-4275-982B-25E798843102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44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03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4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1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FB15-2A12-4C6A-A37E-E4E632C9DC5B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A1784-9D2E-464A-A589-D3D8B04BF267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1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1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3DB5-916C-4FF8-A0C3-8F2A4F37A73D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F32C-0B9E-4CC3-8712-8B889643EBC2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1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6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6" y="1316043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1" y="1316043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6A01-F981-48EC-AC2D-13D7BA168070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66CC-AD83-4159-BC7C-C6FA635A9313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C491-4B8C-44C9-88E0-80493A857867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235C-D8EB-420A-9230-1403E2DD16A0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BB54C-2EE2-4022-9C9B-D9256D7499AF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55482-CDFF-41F2-9979-E7265BEB73C0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23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1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CB75-FB6F-4663-BB07-4A9C39DDD525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9291-9ED1-4FC5-8530-8640F9F9EE5C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1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1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D478-F1B4-4FF7-8751-69CD7C7FFD0E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93C9D-2E7E-408C-8D10-176CADF0A9CC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1" y="76203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5AC80607-E294-4709-A84A-855601877911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 defTabSz="914400">
                <a:defRPr/>
              </a:pPr>
              <a:t>6/18/2017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6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33B9845A-B441-4D09-80B6-5C24A5936BDD}" type="slidenum">
              <a:rPr lang="en-US">
                <a:solidFill>
                  <a:srgbClr val="F0A22E">
                    <a:shade val="75000"/>
                  </a:srgbClr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9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982D-A2E2-EB4B-9447-FAD384C167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3209D-7E39-6A41-85E3-154EF95C0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3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766" y="959334"/>
            <a:ext cx="8458200" cy="1222375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latin typeface="AR JULIAN" pitchFamily="2" charset="0"/>
              </a:rPr>
              <a:t>RESTORING God’s Dream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533" y="1584435"/>
            <a:ext cx="8458200" cy="914400"/>
          </a:xfrm>
        </p:spPr>
        <p:txBody>
          <a:bodyPr/>
          <a:lstStyle/>
          <a:p>
            <a:pPr algn="r"/>
            <a:r>
              <a:rPr lang="en-US" b="1" i="1" dirty="0"/>
              <a:t>The Promise of Sexual Healing and Wholeness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riage-1-e149548753918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3" y="1176662"/>
            <a:ext cx="8788400" cy="34063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59867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Christian Marriage: For Starters</a:t>
            </a:r>
          </a:p>
          <a:p>
            <a:pPr algn="ctr"/>
            <a:r>
              <a:rPr lang="en-US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Ephesians 5:21-33</a:t>
            </a:r>
          </a:p>
        </p:txBody>
      </p:sp>
      <p:sp>
        <p:nvSpPr>
          <p:cNvPr id="4" name="TextBox 3"/>
          <p:cNvSpPr txBox="1"/>
          <p:nvPr/>
        </p:nvSpPr>
        <p:spPr>
          <a:xfrm rot="20532050">
            <a:off x="6482686" y="5778986"/>
            <a:ext cx="2456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 Black" pitchFamily="34" charset="0"/>
              </a:rPr>
              <a:t>The Sequel</a:t>
            </a:r>
          </a:p>
        </p:txBody>
      </p:sp>
    </p:spTree>
    <p:extLst>
      <p:ext uri="{BB962C8B-B14F-4D97-AF65-F5344CB8AC3E}">
        <p14:creationId xmlns:p14="http://schemas.microsoft.com/office/powerpoint/2010/main" val="271645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212" y="758988"/>
            <a:ext cx="3515878" cy="33855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venir Black"/>
                <a:cs typeface="Avenir Black"/>
              </a:rPr>
              <a:t>A married couple, from Pompeii, in the 1</a:t>
            </a:r>
            <a:r>
              <a:rPr lang="en-US" sz="2800" b="1" spc="150" baseline="3000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venir Black"/>
                <a:cs typeface="Avenir Black"/>
              </a:rPr>
              <a:t>st</a:t>
            </a:r>
            <a:r>
              <a:rPr 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venir Black"/>
                <a:cs typeface="Avenir Black"/>
              </a:rPr>
              <a:t> Century. </a:t>
            </a:r>
          </a:p>
          <a:p>
            <a:endParaRPr lang="en-US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venir Black"/>
              <a:cs typeface="Avenir Black"/>
            </a:endParaRPr>
          </a:p>
          <a:p>
            <a:pPr algn="ctr"/>
            <a:r>
              <a:rPr lang="en-US" sz="2800" spc="15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venir Black"/>
                <a:cs typeface="Avenir Black"/>
              </a:rPr>
              <a:t>+ + +</a:t>
            </a:r>
          </a:p>
          <a:p>
            <a:endParaRPr lang="en-US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venir Black"/>
              <a:cs typeface="Avenir Black"/>
            </a:endParaRPr>
          </a:p>
          <a:p>
            <a:r>
              <a:rPr lang="en-US" sz="23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venir Black"/>
                <a:cs typeface="Avenir Black"/>
              </a:rPr>
              <a:t>They had a “fiery” relationship.</a:t>
            </a:r>
          </a:p>
        </p:txBody>
      </p:sp>
      <p:pic>
        <p:nvPicPr>
          <p:cNvPr id="3" name="Picture 2" descr="10492760-800px-Meister_des_Portrts_des_Paquius_Proculus_001-1485337070-650-c116caa9d8-14857658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090" y="339726"/>
            <a:ext cx="5096833" cy="601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15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423" y="1006820"/>
            <a:ext cx="77663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Household Codes:</a:t>
            </a:r>
          </a:p>
          <a:p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venir Black"/>
              <a:cs typeface="Avenir Black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Kept the family in line for the sake of the Roman Empire.</a:t>
            </a:r>
          </a:p>
          <a:p>
            <a:pPr marL="342900" indent="-342900">
              <a:buFont typeface="+mj-lt"/>
              <a:buAutoNum type="arabicPeriod"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venir Black"/>
              <a:cs typeface="Avenir Black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Paul makes the “codes” radical. </a:t>
            </a:r>
          </a:p>
        </p:txBody>
      </p:sp>
    </p:spTree>
    <p:extLst>
      <p:ext uri="{BB962C8B-B14F-4D97-AF65-F5344CB8AC3E}">
        <p14:creationId xmlns:p14="http://schemas.microsoft.com/office/powerpoint/2010/main" val="235390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423" y="1006820"/>
            <a:ext cx="81004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Paul’s Model for Marriage and Family: </a:t>
            </a:r>
          </a:p>
          <a:p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venir Black"/>
              <a:cs typeface="Avenir Black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The foundation is siblinghood in Christ.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venir Black"/>
              <a:cs typeface="Avenir Black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Jesus is the model for marriage. </a:t>
            </a:r>
          </a:p>
          <a:p>
            <a:pPr marL="514350" indent="-514350">
              <a:lnSpc>
                <a:spcPct val="70000"/>
              </a:lnSpc>
              <a:buFont typeface="+mj-lt"/>
              <a:buAutoNum type="arabicPeriod"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venir Black"/>
              <a:cs typeface="Avenir Black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Marriage is not just for the married. Marriage belongs to the church. </a:t>
            </a:r>
          </a:p>
          <a:p>
            <a:pPr marL="342900" indent="-342900">
              <a:buFont typeface="+mj-lt"/>
              <a:buAutoNum type="arabicPeriod"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75738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16383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venir Black"/>
                <a:cs typeface="Avenir Black"/>
              </a:rPr>
              <a:t>Everyone can live without sex. </a:t>
            </a:r>
          </a:p>
        </p:txBody>
      </p:sp>
    </p:spTree>
    <p:extLst>
      <p:ext uri="{BB962C8B-B14F-4D97-AF65-F5344CB8AC3E}">
        <p14:creationId xmlns:p14="http://schemas.microsoft.com/office/powerpoint/2010/main" val="317139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16383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venir Black"/>
                <a:cs typeface="Avenir Black"/>
              </a:rPr>
              <a:t>No one can live without love.</a:t>
            </a:r>
          </a:p>
        </p:txBody>
      </p:sp>
    </p:spTree>
    <p:extLst>
      <p:ext uri="{BB962C8B-B14F-4D97-AF65-F5344CB8AC3E}">
        <p14:creationId xmlns:p14="http://schemas.microsoft.com/office/powerpoint/2010/main" val="126581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gres_-_Paolo_and_Frances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790" y="542127"/>
            <a:ext cx="4866444" cy="56065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3445" y="3810511"/>
            <a:ext cx="260206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FFFF00"/>
                </a:solidFill>
                <a:latin typeface="Gabriola"/>
                <a:cs typeface="Gabriola"/>
              </a:rPr>
              <a:t>Paola &amp; Francesca</a:t>
            </a:r>
          </a:p>
          <a:p>
            <a:pPr algn="ctr"/>
            <a:r>
              <a:rPr lang="en-US" sz="3300" dirty="0">
                <a:solidFill>
                  <a:srgbClr val="FFFF00"/>
                </a:solidFill>
                <a:latin typeface="Gabriola"/>
                <a:cs typeface="Gabriola"/>
              </a:rPr>
              <a:t>from</a:t>
            </a:r>
          </a:p>
          <a:p>
            <a:r>
              <a:rPr lang="en-US" sz="3300" dirty="0" err="1">
                <a:solidFill>
                  <a:srgbClr val="FFFF00"/>
                </a:solidFill>
                <a:latin typeface="Gabriola"/>
                <a:cs typeface="Gabriola"/>
              </a:rPr>
              <a:t>Danté’s</a:t>
            </a:r>
            <a:r>
              <a:rPr lang="en-US" sz="3300" dirty="0">
                <a:solidFill>
                  <a:srgbClr val="FFFF00"/>
                </a:solidFill>
                <a:latin typeface="Gabriola"/>
                <a:cs typeface="Gabriola"/>
              </a:rPr>
              <a:t> </a:t>
            </a:r>
            <a:r>
              <a:rPr lang="en-US" sz="3300" i="1" dirty="0">
                <a:solidFill>
                  <a:srgbClr val="FFFF00"/>
                </a:solidFill>
                <a:latin typeface="Gabriola"/>
                <a:cs typeface="Gabriola"/>
              </a:rPr>
              <a:t>INFERNO</a:t>
            </a:r>
            <a:endParaRPr lang="en-US" sz="3300" dirty="0">
              <a:solidFill>
                <a:srgbClr val="FFFF00"/>
              </a:solidFill>
              <a:latin typeface="Gabriola"/>
              <a:cs typeface="Gabriol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864" y="1564465"/>
            <a:ext cx="380595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perclarendon Regular"/>
                <a:cs typeface="Superclarendon Regular"/>
              </a:rPr>
              <a:t>¡</a:t>
            </a:r>
            <a:r>
              <a:rPr lang="en-US" sz="50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perclarendon Regular"/>
                <a:cs typeface="Superclarendon Regular"/>
              </a:rPr>
              <a:t>Porneia</a:t>
            </a:r>
            <a:r>
              <a:rPr lang="en-US" sz="5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perclarendon Regular"/>
                <a:cs typeface="Superclarendon Regular"/>
              </a:rPr>
              <a:t>!</a:t>
            </a:r>
          </a:p>
          <a:p>
            <a:pPr algn="ctr"/>
            <a:r>
              <a:rPr 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perclarendon Regular"/>
                <a:cs typeface="Superclarendon Regular"/>
              </a:rPr>
              <a:t>AKA</a:t>
            </a:r>
          </a:p>
          <a:p>
            <a:pPr algn="ctr"/>
            <a:r>
              <a:rPr lang="en-US" sz="35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perclarendon Regular"/>
                <a:cs typeface="Superclarendon Regular"/>
              </a:rPr>
              <a:t>fornication</a:t>
            </a:r>
          </a:p>
        </p:txBody>
      </p:sp>
    </p:spTree>
    <p:extLst>
      <p:ext uri="{BB962C8B-B14F-4D97-AF65-F5344CB8AC3E}">
        <p14:creationId xmlns:p14="http://schemas.microsoft.com/office/powerpoint/2010/main" val="323737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8000" y="1239164"/>
            <a:ext cx="8429625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Genesis 2				 		            		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46C0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“creation”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Mark 10:1-16					 	   	  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46C0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“divorce, etc.”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Ephesians 5:8-33	   			  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E46C0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“submission”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I Corinthians 7					       	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venir Black"/>
                <a:cs typeface="Avenir Black"/>
              </a:rPr>
              <a:t>“sex”</a:t>
            </a:r>
          </a:p>
        </p:txBody>
      </p:sp>
    </p:spTree>
    <p:extLst>
      <p:ext uri="{BB962C8B-B14F-4D97-AF65-F5344CB8AC3E}">
        <p14:creationId xmlns:p14="http://schemas.microsoft.com/office/powerpoint/2010/main" val="3159065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4159</TotalTime>
  <Words>127</Words>
  <Application>Microsoft Office PowerPoint</Application>
  <PresentationFormat>Overhead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 JULIAN</vt:lpstr>
      <vt:lpstr>Arial</vt:lpstr>
      <vt:lpstr>Arial Black</vt:lpstr>
      <vt:lpstr>Avenir Black</vt:lpstr>
      <vt:lpstr>Calibri</vt:lpstr>
      <vt:lpstr>Franklin Gothic Book</vt:lpstr>
      <vt:lpstr>Franklin Gothic Medium</vt:lpstr>
      <vt:lpstr>Gabriola</vt:lpstr>
      <vt:lpstr>Superclarendon Regular</vt:lpstr>
      <vt:lpstr>Wingdings 2</vt:lpstr>
      <vt:lpstr>2_Trek</vt:lpstr>
      <vt:lpstr>Office Theme</vt:lpstr>
      <vt:lpstr>RESTORING God’s Dream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Charles palmer</cp:lastModifiedBy>
  <cp:revision>96</cp:revision>
  <dcterms:created xsi:type="dcterms:W3CDTF">2017-05-17T23:55:06Z</dcterms:created>
  <dcterms:modified xsi:type="dcterms:W3CDTF">2017-06-18T18:40:02Z</dcterms:modified>
</cp:coreProperties>
</file>