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0" r:id="rId3"/>
    <p:sldId id="259" r:id="rId4"/>
    <p:sldId id="261" r:id="rId5"/>
    <p:sldId id="258" r:id="rId6"/>
    <p:sldId id="257" r:id="rId7"/>
    <p:sldId id="262" r:id="rId8"/>
    <p:sldId id="265" r:id="rId9"/>
    <p:sldId id="266" r:id="rId10"/>
    <p:sldId id="267" r:id="rId11"/>
    <p:sldId id="263" r:id="rId12"/>
    <p:sldId id="268" r:id="rId13"/>
    <p:sldId id="269" r:id="rId14"/>
    <p:sldId id="264"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90323" autoAdjust="0"/>
  </p:normalViewPr>
  <p:slideViewPr>
    <p:cSldViewPr snapToGrid="0">
      <p:cViewPr varScale="1">
        <p:scale>
          <a:sx n="65" d="100"/>
          <a:sy n="65" d="100"/>
        </p:scale>
        <p:origin x="135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72A40E7-71B3-479E-865D-210951B4ABAE}" type="datetimeFigureOut">
              <a:rPr lang="en-US" smtClean="0"/>
              <a:t>10/21/2019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3E47470-1877-4F23-9599-69E122278AD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a:t>Ministry</a:t>
            </a:r>
            <a:r>
              <a:rPr lang="en-US" b="1" u="sng" baseline="0" dirty="0"/>
              <a:t> @ 9</a:t>
            </a:r>
            <a:r>
              <a:rPr lang="en-US" b="1" u="sng" baseline="30000" dirty="0"/>
              <a:t>th</a:t>
            </a:r>
            <a:r>
              <a:rPr lang="en-US" b="1" u="sng" baseline="0" dirty="0"/>
              <a:t> St. Church of God</a:t>
            </a:r>
          </a:p>
          <a:p>
            <a:pPr>
              <a:buFont typeface="Wingdings" pitchFamily="2" charset="2"/>
              <a:buChar char="§"/>
            </a:pPr>
            <a:r>
              <a:rPr lang="en-US" baseline="0" dirty="0"/>
              <a:t> Neighborhood Garden (5</a:t>
            </a:r>
            <a:r>
              <a:rPr lang="en-US" baseline="30000" dirty="0"/>
              <a:t>th</a:t>
            </a:r>
            <a:r>
              <a:rPr lang="en-US" baseline="0" dirty="0"/>
              <a:t> year / ever-increasing harvest)</a:t>
            </a:r>
          </a:p>
          <a:p>
            <a:pPr>
              <a:buFont typeface="Wingdings" pitchFamily="2" charset="2"/>
              <a:buChar char="§"/>
            </a:pPr>
            <a:r>
              <a:rPr lang="en-US" baseline="0" dirty="0"/>
              <a:t> Food Bank Ministry (every 4</a:t>
            </a:r>
            <a:r>
              <a:rPr lang="en-US" baseline="30000" dirty="0"/>
              <a:t>th</a:t>
            </a:r>
            <a:r>
              <a:rPr lang="en-US" baseline="0" dirty="0"/>
              <a:t> Thursday @ 10am)</a:t>
            </a:r>
          </a:p>
          <a:p>
            <a:pPr>
              <a:buFont typeface="Wingdings" pitchFamily="2" charset="2"/>
              <a:buChar char="§"/>
            </a:pPr>
            <a:r>
              <a:rPr lang="en-US" baseline="0" dirty="0"/>
              <a:t> Feeding those who are Homeless</a:t>
            </a:r>
          </a:p>
          <a:p>
            <a:pPr>
              <a:buFont typeface="Wingdings" pitchFamily="2" charset="2"/>
              <a:buChar char="§"/>
            </a:pPr>
            <a:r>
              <a:rPr lang="en-US" baseline="0" dirty="0"/>
              <a:t> </a:t>
            </a:r>
            <a:r>
              <a:rPr lang="en-US" baseline="0" dirty="0" err="1"/>
              <a:t>Gideons</a:t>
            </a:r>
            <a:r>
              <a:rPr lang="en-US" baseline="0" dirty="0"/>
              <a:t> Ministry (ministry of dispersing Bibles across the world)</a:t>
            </a:r>
            <a:endParaRPr lang="en-US" dirty="0"/>
          </a:p>
          <a:p>
            <a:pPr>
              <a:buFont typeface="Wingdings" pitchFamily="2" charset="2"/>
              <a:buChar char="§"/>
            </a:pPr>
            <a:r>
              <a:rPr lang="en-US" baseline="0" dirty="0"/>
              <a:t> Discipleship (Women’s Ministry / Men’s Fellowship / Senior Fellowship (ministering to multiple churches &amp; neighbors) / Children’s Ministry)</a:t>
            </a:r>
          </a:p>
          <a:p>
            <a:pPr>
              <a:buFont typeface="Wingdings" pitchFamily="2" charset="2"/>
              <a:buChar char="§"/>
            </a:pPr>
            <a:r>
              <a:rPr lang="en-US" baseline="0" dirty="0"/>
              <a:t> Prayer &amp; Teaching (Wednesday @ 7pm)</a:t>
            </a:r>
          </a:p>
        </p:txBody>
      </p:sp>
      <p:sp>
        <p:nvSpPr>
          <p:cNvPr id="4" name="Slide Number Placeholder 3"/>
          <p:cNvSpPr>
            <a:spLocks noGrp="1"/>
          </p:cNvSpPr>
          <p:nvPr>
            <p:ph type="sldNum" sz="quarter" idx="10"/>
          </p:nvPr>
        </p:nvSpPr>
        <p:spPr/>
        <p:txBody>
          <a:bodyPr/>
          <a:lstStyle/>
          <a:p>
            <a:fld id="{03E47470-1877-4F23-9599-69E122278AD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
            </a:pPr>
            <a:r>
              <a:rPr lang="en-US" dirty="0"/>
              <a:t> Therefore… (intrigues me)</a:t>
            </a:r>
          </a:p>
          <a:p>
            <a:pPr>
              <a:buFont typeface="Wingdings" pitchFamily="2" charset="2"/>
              <a:buNone/>
            </a:pPr>
            <a:r>
              <a:rPr lang="en-US" dirty="0"/>
              <a:t>   ~ What comes directly before </a:t>
            </a:r>
            <a:r>
              <a:rPr lang="en-US"/>
              <a:t>this word?</a:t>
            </a:r>
          </a:p>
        </p:txBody>
      </p:sp>
      <p:sp>
        <p:nvSpPr>
          <p:cNvPr id="4" name="Slide Number Placeholder 3"/>
          <p:cNvSpPr>
            <a:spLocks noGrp="1"/>
          </p:cNvSpPr>
          <p:nvPr>
            <p:ph type="sldNum" sz="quarter" idx="10"/>
          </p:nvPr>
        </p:nvSpPr>
        <p:spPr/>
        <p:txBody>
          <a:bodyPr/>
          <a:lstStyle/>
          <a:p>
            <a:fld id="{03E47470-1877-4F23-9599-69E122278AD0}"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Story: 2 Friends</a:t>
            </a:r>
          </a:p>
          <a:p>
            <a:pPr>
              <a:buFont typeface="Wingdings" pitchFamily="2" charset="2"/>
              <a:buChar char="§"/>
            </a:pPr>
            <a:r>
              <a:rPr lang="en-US" dirty="0"/>
              <a:t> a hard thing</a:t>
            </a:r>
          </a:p>
          <a:p>
            <a:pPr>
              <a:buFont typeface="Wingdings" pitchFamily="2" charset="2"/>
              <a:buChar char="§"/>
            </a:pPr>
            <a:r>
              <a:rPr lang="en-US" dirty="0"/>
              <a:t> preservation</a:t>
            </a:r>
            <a:r>
              <a:rPr lang="en-US" baseline="0" dirty="0"/>
              <a:t> of a relationship</a:t>
            </a:r>
            <a:endParaRPr lang="en-US" dirty="0"/>
          </a:p>
        </p:txBody>
      </p:sp>
      <p:sp>
        <p:nvSpPr>
          <p:cNvPr id="4" name="Slide Number Placeholder 3"/>
          <p:cNvSpPr>
            <a:spLocks noGrp="1"/>
          </p:cNvSpPr>
          <p:nvPr>
            <p:ph type="sldNum" sz="quarter" idx="10"/>
          </p:nvPr>
        </p:nvSpPr>
        <p:spPr/>
        <p:txBody>
          <a:bodyPr/>
          <a:lstStyle/>
          <a:p>
            <a:fld id="{03E47470-1877-4F23-9599-69E122278AD0}"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Speaker or Responder???</a:t>
            </a:r>
          </a:p>
        </p:txBody>
      </p:sp>
      <p:sp>
        <p:nvSpPr>
          <p:cNvPr id="4" name="Slide Number Placeholder 3"/>
          <p:cNvSpPr>
            <a:spLocks noGrp="1"/>
          </p:cNvSpPr>
          <p:nvPr>
            <p:ph type="sldNum" sz="quarter" idx="10"/>
          </p:nvPr>
        </p:nvSpPr>
        <p:spPr/>
        <p:txBody>
          <a:bodyPr/>
          <a:lstStyle/>
          <a:p>
            <a:fld id="{03E47470-1877-4F23-9599-69E122278AD0}"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a:t>“Crucial Conversations”</a:t>
            </a:r>
            <a:r>
              <a:rPr lang="en-US" dirty="0"/>
              <a:t> : Tools for Talking When Stakes Are High</a:t>
            </a:r>
          </a:p>
          <a:p>
            <a:r>
              <a:rPr lang="en-US" dirty="0"/>
              <a:t>(Kerry Patterson, Joseph </a:t>
            </a:r>
            <a:r>
              <a:rPr lang="en-US" dirty="0" err="1"/>
              <a:t>Grenny</a:t>
            </a:r>
            <a:r>
              <a:rPr lang="en-US" dirty="0"/>
              <a:t>, Ron McMillan, Al </a:t>
            </a:r>
            <a:r>
              <a:rPr lang="en-US" dirty="0" err="1"/>
              <a:t>Switzler</a:t>
            </a:r>
            <a:r>
              <a:rPr lang="en-US" dirty="0"/>
              <a:t>)</a:t>
            </a:r>
          </a:p>
          <a:p>
            <a:endParaRPr lang="en-US" dirty="0"/>
          </a:p>
          <a:p>
            <a:pPr>
              <a:buFont typeface="Wingdings" pitchFamily="2" charset="2"/>
              <a:buChar char="§"/>
            </a:pPr>
            <a:r>
              <a:rPr lang="en-US" dirty="0"/>
              <a:t> Differing Opinions</a:t>
            </a:r>
          </a:p>
          <a:p>
            <a:pPr>
              <a:buFont typeface="Wingdings" pitchFamily="2" charset="2"/>
              <a:buChar char="§"/>
            </a:pPr>
            <a:r>
              <a:rPr lang="en-US" dirty="0"/>
              <a:t> Emotions may run high</a:t>
            </a:r>
          </a:p>
          <a:p>
            <a:pPr>
              <a:buFont typeface="Wingdings" pitchFamily="2" charset="2"/>
              <a:buChar char="§"/>
            </a:pPr>
            <a:r>
              <a:rPr lang="en-US" dirty="0"/>
              <a:t> There’s something important at stake</a:t>
            </a:r>
          </a:p>
        </p:txBody>
      </p:sp>
      <p:sp>
        <p:nvSpPr>
          <p:cNvPr id="4" name="Slide Number Placeholder 3"/>
          <p:cNvSpPr>
            <a:spLocks noGrp="1"/>
          </p:cNvSpPr>
          <p:nvPr>
            <p:ph type="sldNum" sz="quarter" idx="10"/>
          </p:nvPr>
        </p:nvSpPr>
        <p:spPr/>
        <p:txBody>
          <a:bodyPr/>
          <a:lstStyle/>
          <a:p>
            <a:fld id="{03E47470-1877-4F23-9599-69E122278AD0}"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
            </a:pPr>
            <a:r>
              <a:rPr lang="en-US" dirty="0"/>
              <a:t> Children,</a:t>
            </a:r>
            <a:r>
              <a:rPr lang="en-US" baseline="0" dirty="0"/>
              <a:t> when small, have no trouble at all with stripping their clothing off!</a:t>
            </a:r>
          </a:p>
          <a:p>
            <a:pPr>
              <a:buFont typeface="Wingdings" pitchFamily="2" charset="2"/>
              <a:buNone/>
            </a:pPr>
            <a:endParaRPr lang="en-US" sz="700" dirty="0"/>
          </a:p>
          <a:p>
            <a:pPr>
              <a:buFont typeface="Wingdings" pitchFamily="2" charset="2"/>
              <a:buChar char="§"/>
            </a:pPr>
            <a:r>
              <a:rPr lang="en-US" baseline="0" dirty="0"/>
              <a:t> FREEDOM!!! (Isn’t this what we all want?!?)</a:t>
            </a:r>
          </a:p>
          <a:p>
            <a:pPr>
              <a:buFont typeface="Wingdings" pitchFamily="2" charset="2"/>
              <a:buNone/>
            </a:pPr>
            <a:endParaRPr lang="en-US" baseline="0" dirty="0"/>
          </a:p>
          <a:p>
            <a:pPr>
              <a:buFont typeface="Wingdings" pitchFamily="2" charset="2"/>
              <a:buChar char="§"/>
            </a:pPr>
            <a:r>
              <a:rPr lang="en-US" baseline="0" dirty="0"/>
              <a:t> There are things God just doesn’t want us to have as parts of our lives anymore.</a:t>
            </a:r>
          </a:p>
          <a:p>
            <a:pPr>
              <a:buFont typeface="Wingdings" pitchFamily="2" charset="2"/>
              <a:buNone/>
            </a:pPr>
            <a:r>
              <a:rPr lang="en-US" baseline="0" dirty="0"/>
              <a:t>   ~ “Don’t do that anymore.”</a:t>
            </a:r>
            <a:endParaRPr lang="en-US" dirty="0"/>
          </a:p>
        </p:txBody>
      </p:sp>
      <p:sp>
        <p:nvSpPr>
          <p:cNvPr id="4" name="Slide Number Placeholder 3"/>
          <p:cNvSpPr>
            <a:spLocks noGrp="1"/>
          </p:cNvSpPr>
          <p:nvPr>
            <p:ph type="sldNum" sz="quarter" idx="10"/>
          </p:nvPr>
        </p:nvSpPr>
        <p:spPr/>
        <p:txBody>
          <a:bodyPr/>
          <a:lstStyle/>
          <a:p>
            <a:fld id="{03E47470-1877-4F23-9599-69E122278AD0}"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E47470-1877-4F23-9599-69E122278AD0}" type="slidenum">
              <a:rPr lang="en-US" smtClean="0"/>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E47470-1877-4F23-9599-69E122278AD0}" type="slidenum">
              <a:rPr lang="en-US" smtClean="0"/>
              <a:t>2</a:t>
            </a:fld>
            <a:endParaRPr lang="en-US"/>
          </a:p>
        </p:txBody>
      </p:sp>
    </p:spTree>
    <p:extLst>
      <p:ext uri="{BB962C8B-B14F-4D97-AF65-F5344CB8AC3E}">
        <p14:creationId xmlns:p14="http://schemas.microsoft.com/office/powerpoint/2010/main" val="391438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b="1" dirty="0"/>
              <a:t>Here are ten signs that someone truly loves their partner:</a:t>
            </a:r>
            <a:r>
              <a:rPr lang="en-US" b="0" dirty="0"/>
              <a:t> (Infatuation = dopamine)</a:t>
            </a:r>
            <a:endParaRPr lang="en-US" b="1" dirty="0"/>
          </a:p>
          <a:p>
            <a:r>
              <a:rPr lang="en-US" b="1" dirty="0"/>
              <a:t>1. They create feelings of euphoria</a:t>
            </a:r>
          </a:p>
          <a:p>
            <a:r>
              <a:rPr lang="en-US" dirty="0"/>
              <a:t>During the early stages of romantic love, we constantly think about the object of our affection. It’s common at this juncture to obsess about the future and plan your free time around your love.</a:t>
            </a:r>
          </a:p>
          <a:p>
            <a:r>
              <a:rPr lang="en-US" dirty="0"/>
              <a:t>These feelings result from activity within the “primitive neural systems” of the brain; the systems responsible for feelings of euphoria, drive and reward recognition. </a:t>
            </a:r>
            <a:r>
              <a:rPr lang="en-US" b="1" dirty="0"/>
              <a:t>This system “helps us form pair-bonds” in the survival area of our gray matter.</a:t>
            </a:r>
            <a:endParaRPr lang="en-US" dirty="0"/>
          </a:p>
          <a:p>
            <a:r>
              <a:rPr lang="en-US" dirty="0"/>
              <a:t>“We were built to experience the magic of love and to be driven toward another,” says neuroscientist Lucy Brown.</a:t>
            </a:r>
          </a:p>
          <a:p>
            <a:r>
              <a:rPr lang="en-US" b="1" dirty="0"/>
              <a:t>2. Their uniqueness captivates you</a:t>
            </a:r>
          </a:p>
          <a:p>
            <a:r>
              <a:rPr lang="en-US" dirty="0"/>
              <a:t>Everything about the person is perceived as novel and interesting, and their subtle peculiarities are taken in via our senses and cherished. There’s often a rush of energy, which mirrors the “lust phase,” and we experience a profound emotional craving for the person.</a:t>
            </a:r>
          </a:p>
          <a:p>
            <a:r>
              <a:rPr lang="en-US" dirty="0"/>
              <a:t>Most of the pleasurable symptoms experienced at this phase result from the influx of dopamine on the multiple areas of the brain.</a:t>
            </a:r>
          </a:p>
          <a:p>
            <a:r>
              <a:rPr lang="en-US" b="1" dirty="0"/>
              <a:t>3. Bond and commitment grows</a:t>
            </a:r>
          </a:p>
          <a:p>
            <a:r>
              <a:rPr lang="en-US" dirty="0"/>
              <a:t>Feelings of love or affection are necessary for the brain to bring forth any underlying desire for human connection. We humans, as mentioned countless times, are very social creatures – and the innate desire for an intimate relationship illustrates this fact.</a:t>
            </a:r>
          </a:p>
          <a:p>
            <a:r>
              <a:rPr lang="en-US" dirty="0"/>
              <a:t>True love has a strong social correlation. </a:t>
            </a:r>
            <a:r>
              <a:rPr lang="en-US" b="1" dirty="0"/>
              <a:t>The love we feel for our partner advances the relationship from casual to intimate and suppresses the desire to act out of self-interest or selfishness.</a:t>
            </a:r>
            <a:endParaRPr lang="en-US" dirty="0"/>
          </a:p>
          <a:p>
            <a:r>
              <a:rPr lang="en-US" b="1" dirty="0"/>
              <a:t>4. They show an “urge to care”</a:t>
            </a:r>
          </a:p>
          <a:p>
            <a:r>
              <a:rPr lang="en-US" dirty="0"/>
              <a:t>Human beings possess a remarkable amount of empathy for people we love. These intense feelings of affection, devotion, and fondness for our loved ones are evident in the </a:t>
            </a:r>
            <a:r>
              <a:rPr lang="en-US" i="1" dirty="0"/>
              <a:t>urge</a:t>
            </a:r>
            <a:r>
              <a:rPr lang="en-US" dirty="0"/>
              <a:t> to care. These feelings are the result of survival, protectionist mechanisms of the brain.</a:t>
            </a:r>
          </a:p>
          <a:p>
            <a:r>
              <a:rPr lang="en-US" dirty="0"/>
              <a:t>While we may all have varying levels of awareness and empathy, humans – almost without exception – instinctively demonstrate their love and care for their partner in some way.</a:t>
            </a:r>
          </a:p>
          <a:p>
            <a:r>
              <a:rPr lang="en-US" b="1" dirty="0"/>
              <a:t>5. Adversity strengthens the relationship</a:t>
            </a:r>
          </a:p>
          <a:p>
            <a:r>
              <a:rPr lang="en-US" dirty="0"/>
              <a:t>For individuals primed to establish and maintain a romantic relationship, stressful situations have been shown to intensify romantic attraction. When two people remain at each other’s side regardless of circumstance, </a:t>
            </a:r>
            <a:r>
              <a:rPr lang="en-US" b="1" dirty="0"/>
              <a:t>it indicates the strength of the couple’s bond and commitment to one another.</a:t>
            </a:r>
            <a:endParaRPr lang="en-US" dirty="0"/>
          </a:p>
          <a:p>
            <a:r>
              <a:rPr lang="en-US" dirty="0"/>
              <a:t>Scientists attribute this behavior to dopamine activity in the midbrain, as delaying a “reward” has been shown to produce higher levels of the chemical following the event.</a:t>
            </a:r>
          </a:p>
          <a:p>
            <a:r>
              <a:rPr lang="en-US" b="1" dirty="0"/>
              <a:t>6. Their priorities shift for the better</a:t>
            </a:r>
          </a:p>
          <a:p>
            <a:r>
              <a:rPr lang="en-US" dirty="0"/>
              <a:t>It’s common for people in love to rearrange their priorities. While we mostly associate a change in priorities as a positive thing, it can also be something less admirable. It is important to observe how a person rearranges their lifestyle. Are they making changes out of genuine desire, or as a way to mask their true identity?</a:t>
            </a:r>
          </a:p>
          <a:p>
            <a:r>
              <a:rPr lang="en-US" dirty="0"/>
              <a:t>Neuroscientists believe that “brain-chemical” opposites are more likely to make changes for the better. For example, an “Alpha” personality has more incentive to improve themselves if they love a person with a laid-back, nourishing type of character.</a:t>
            </a:r>
          </a:p>
          <a:p>
            <a:r>
              <a:rPr lang="en-US" b="1" dirty="0"/>
              <a:t>7. They push their partner to become better</a:t>
            </a:r>
          </a:p>
          <a:p>
            <a:r>
              <a:rPr lang="en-US" dirty="0"/>
              <a:t>Nobody likes to see a person they love not live up to their potential. Of course, this includes two people in love with one another. The odds are that if your partner is gently pushing you to become your best self, they themselves are self-motivated.</a:t>
            </a:r>
          </a:p>
          <a:p>
            <a:r>
              <a:rPr lang="en-US" dirty="0"/>
              <a:t>When your partner attempts to motivate you, </a:t>
            </a:r>
            <a:r>
              <a:rPr lang="en-US" b="1" dirty="0"/>
              <a:t>this means the all-important reward pathways of the brain are still at work.</a:t>
            </a:r>
            <a:r>
              <a:rPr lang="en-US" dirty="0"/>
              <a:t> Ironically, when your partner’s frustration about your lack of progress goes away, it’s a good idea to inquire how they’re feeling.</a:t>
            </a:r>
          </a:p>
          <a:p>
            <a:r>
              <a:rPr lang="en-US" b="1" dirty="0"/>
              <a:t>8. They’re comfortable in their partner’s presence</a:t>
            </a:r>
          </a:p>
          <a:p>
            <a:r>
              <a:rPr lang="en-US" dirty="0"/>
              <a:t>During the initial stages of a partnership, it’s common for a couple to “get out and about.” As a relationship progresses, however, staying home and enjoying each other’s company becomes much more appealing.</a:t>
            </a:r>
          </a:p>
          <a:p>
            <a:r>
              <a:rPr lang="en-US" dirty="0"/>
              <a:t>The brain desires novelty, but it’s also content with routine. If you enjoy each other, regardless of where you are or what you’re doing, it’s a good sign.</a:t>
            </a:r>
          </a:p>
          <a:p>
            <a:r>
              <a:rPr lang="en-US" b="1" dirty="0"/>
              <a:t>9. “Shortcomings” are not viewed as such</a:t>
            </a:r>
          </a:p>
          <a:p>
            <a:r>
              <a:rPr lang="en-US" dirty="0"/>
              <a:t>In the movie </a:t>
            </a:r>
            <a:r>
              <a:rPr lang="en-US" i="1" dirty="0"/>
              <a:t>Good Will Hunting</a:t>
            </a:r>
            <a:r>
              <a:rPr lang="en-US" dirty="0"/>
              <a:t>, the late, great Robin Williams plays a therapist who’s haunted by the passing of his wife. In one moving scene, Williams gives love advice to Matt Damon’s character:</a:t>
            </a:r>
          </a:p>
          <a:p>
            <a:r>
              <a:rPr lang="en-US" i="1" dirty="0"/>
              <a:t>“My wife used to fart when she was nervous. She had all sorts of wonderful little idiosyncrasies. She used to fart in her sleep. One night it was so loud it woke the dog up…I didn’t have the heart to tell her…(She’s) been dead for two years, and that the **** I remember. Wonderful stuff you know? The little idiosyncrasies that only I know about: that’s what made her my wife…Ah, that’s the good stuff.”</a:t>
            </a:r>
            <a:endParaRPr lang="en-US" dirty="0"/>
          </a:p>
          <a:p>
            <a:r>
              <a:rPr lang="en-US" b="1" dirty="0"/>
              <a:t>10. They give you their devotion</a:t>
            </a:r>
          </a:p>
          <a:p>
            <a:r>
              <a:rPr lang="en-US" dirty="0"/>
              <a:t>There is no “</a:t>
            </a:r>
            <a:r>
              <a:rPr lang="en-US" dirty="0" err="1"/>
              <a:t>sciencey</a:t>
            </a:r>
            <a:r>
              <a:rPr lang="en-US" dirty="0"/>
              <a:t>” stuff in this last item. The word </a:t>
            </a:r>
            <a:r>
              <a:rPr lang="en-US" i="1" dirty="0"/>
              <a:t>devotion </a:t>
            </a:r>
            <a:r>
              <a:rPr lang="en-US" dirty="0"/>
              <a:t> cannot be rationalized through words, but feelings. It’s fair to make a similar argument for love.</a:t>
            </a:r>
          </a:p>
          <a:p>
            <a:r>
              <a:rPr lang="en-US" b="1" dirty="0" err="1"/>
              <a:t>Relatedly</a:t>
            </a:r>
            <a:r>
              <a:rPr lang="en-US" b="1" dirty="0"/>
              <a:t>, the brain, while it may give us clues to what love is from a biological standpoint, may not be the only component.</a:t>
            </a:r>
            <a:r>
              <a:rPr lang="en-US" dirty="0"/>
              <a:t> Love is mutual sharing of the soul – something that may never be answerable by science because there </a:t>
            </a:r>
            <a:r>
              <a:rPr lang="en-US" i="1" dirty="0"/>
              <a:t>is </a:t>
            </a:r>
            <a:r>
              <a:rPr lang="en-US" dirty="0"/>
              <a:t>no “answer.”</a:t>
            </a:r>
          </a:p>
          <a:p>
            <a:r>
              <a:rPr lang="en-US" dirty="0"/>
              <a:t>Devotion is full love and something that can only be felt – not explained.</a:t>
            </a:r>
          </a:p>
          <a:p>
            <a:endParaRPr lang="en-US" dirty="0"/>
          </a:p>
          <a:p>
            <a:endParaRPr lang="en-US" dirty="0"/>
          </a:p>
        </p:txBody>
      </p:sp>
      <p:sp>
        <p:nvSpPr>
          <p:cNvPr id="4" name="Slide Number Placeholder 3"/>
          <p:cNvSpPr>
            <a:spLocks noGrp="1"/>
          </p:cNvSpPr>
          <p:nvPr>
            <p:ph type="sldNum" sz="quarter" idx="10"/>
          </p:nvPr>
        </p:nvSpPr>
        <p:spPr/>
        <p:txBody>
          <a:bodyPr/>
          <a:lstStyle/>
          <a:p>
            <a:fld id="{03E47470-1877-4F23-9599-69E122278AD0}"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b="1" dirty="0"/>
              <a:t>COMFORTABLE PACE</a:t>
            </a:r>
          </a:p>
          <a:p>
            <a:r>
              <a:rPr lang="en-US" dirty="0"/>
              <a:t>You and your partner allow the relationship to happen at a pace that feels comfortable for both of you. Often times when you begin dating someone, you may feel that you’re spending all of your time with them because you want to – that is great! But be sure that nothing feels imbalanced or rushed in the relationship. In a healthy relationship, nobody pressures the other to have sex, make the relationship exclusive, move in together, meet their family and friends, get married, or have a baby.  When you do choose to take these steps, you both feel happy and excited about it—no mixed feelings. </a:t>
            </a:r>
          </a:p>
          <a:p>
            <a:r>
              <a:rPr lang="en-US" b="1" dirty="0"/>
              <a:t>TRUST</a:t>
            </a:r>
          </a:p>
          <a:p>
            <a:r>
              <a:rPr lang="en-US" dirty="0"/>
              <a:t>Believing your partner won’t do anything to hurt you or ruin the relationship. Examples are when your partner is comfortable when you do things without them, has faith that you won’t cheat on them, respects your privacy online (like who you text and </a:t>
            </a:r>
            <a:r>
              <a:rPr lang="en-US" dirty="0" err="1"/>
              <a:t>Snapchat</a:t>
            </a:r>
            <a:r>
              <a:rPr lang="en-US" dirty="0"/>
              <a:t>), and doesn’t make you go out of your way or work hard to “earn” their trust. </a:t>
            </a:r>
          </a:p>
          <a:p>
            <a:r>
              <a:rPr lang="en-US" b="1" dirty="0"/>
              <a:t>HONESTY</a:t>
            </a:r>
          </a:p>
          <a:p>
            <a:r>
              <a:rPr lang="en-US" dirty="0"/>
              <a:t>Being truthful and open with your partner. It’s important to be able to talk together about what you both want. In a healthy relationship, you can talk to your partner without fearing how they’ll respond or if you’ll be judged. They may not like what you have to say, but a healthy partner will respond to disappointing news in a considerate way.  Some examples are having good communication about what you both want and expect and never feeling like you have to hide who you talk to or hang with from your partner. </a:t>
            </a:r>
          </a:p>
          <a:p>
            <a:r>
              <a:rPr lang="en-US" b="1" dirty="0"/>
              <a:t>INDEPENDENCE</a:t>
            </a:r>
          </a:p>
          <a:p>
            <a:r>
              <a:rPr lang="en-US" dirty="0"/>
              <a:t>Having space and freedom in your relationship to do you. Examples are when your partner supports you having friends and a life outside of your relationship and not needing to be attached at the hip or know every little detail about your life. </a:t>
            </a:r>
          </a:p>
          <a:p>
            <a:r>
              <a:rPr lang="en-US" b="1" dirty="0"/>
              <a:t>RESPECT</a:t>
            </a:r>
          </a:p>
          <a:p>
            <a:r>
              <a:rPr lang="en-US" dirty="0"/>
              <a:t>If respect is present in your relationship, your partner will value your beliefs, opinions and who you are as a person. Examples are complimenting you, supporting your hard work and dreams, not trying to push or overstep your boundaries, and sticking up for you.</a:t>
            </a:r>
          </a:p>
          <a:p>
            <a:r>
              <a:rPr lang="en-US" b="1" dirty="0"/>
              <a:t>EQUALITY</a:t>
            </a:r>
          </a:p>
          <a:p>
            <a:r>
              <a:rPr lang="en-US" dirty="0"/>
              <a:t>You and your partner have the same say and put equal effort into the relationship (instead of feeling like one person has more say than the other). Examples are feeling like you are heard in your relationship or feeling comfortable speaking up, making decisions together as opposed to one person calling all the shots, and equally compromising on decisions in your relationship that make the other person feel important or respected. </a:t>
            </a:r>
          </a:p>
          <a:p>
            <a:r>
              <a:rPr lang="en-US" b="1" dirty="0"/>
              <a:t>COMPASSION</a:t>
            </a:r>
          </a:p>
          <a:p>
            <a:r>
              <a:rPr lang="en-US" dirty="0"/>
              <a:t>Feeling a sense of care and concern from your partner and knowing that they will be there to support you, too. If you’re in a healthy relationship, your partner will be kind to you, they will understand and be supportive of you when you’re going through tough times, and they will lend a helping hand in times of need.  An important caveat is that it has to be two-sided and displayed equally. </a:t>
            </a:r>
          </a:p>
          <a:p>
            <a:r>
              <a:rPr lang="en-US" b="1" dirty="0"/>
              <a:t>TAKING RESPONSIBILITY</a:t>
            </a:r>
          </a:p>
          <a:p>
            <a:r>
              <a:rPr lang="en-US" dirty="0"/>
              <a:t>You and your partner are both responsible for your own actions and words. You both avoid putting blame on each other and own up to your actions when you do something wrong. Examples are when your partner genuinely apologizes for their mistakes, they avoid taking things out on you when they’re upset, and they try to make positive changes to better your relationship.</a:t>
            </a:r>
          </a:p>
          <a:p>
            <a:r>
              <a:rPr lang="en-US" b="1" dirty="0"/>
              <a:t>LOYALTY</a:t>
            </a:r>
          </a:p>
          <a:p>
            <a:r>
              <a:rPr lang="en-US" dirty="0"/>
              <a:t>When your partner is reliable and you feel confident that they have your back. Some examples are when your partner is respectful and faithful, sticks up for you, doesn’t take sides against you but helps you see the middle ground, and keeps your secrets safe.  In a healthy relationship, you don’t have to test the other person’s loyalty, because you just know it’s there.  Sometimes people say “we all make mistakes” and “nobody’s perfect” to make excuses for disloyalty.  If you find yourself saying that more than once, it’s a red flag that the relationship may not be healthy.</a:t>
            </a:r>
          </a:p>
          <a:p>
            <a:r>
              <a:rPr lang="en-US" b="1" dirty="0"/>
              <a:t>COMMUNICATION</a:t>
            </a:r>
          </a:p>
          <a:p>
            <a:r>
              <a:rPr lang="en-US" dirty="0"/>
              <a:t>If you can talk to your partner about anything—the good and the bad—this is a sign of a healthy relationship. Examples are when you feel like your partner will listen to you when you need to talk and that they are open to discussing further and when you don’t feel judged for your words or opinions.</a:t>
            </a:r>
          </a:p>
          <a:p>
            <a:endParaRPr lang="en-US" dirty="0"/>
          </a:p>
        </p:txBody>
      </p:sp>
      <p:sp>
        <p:nvSpPr>
          <p:cNvPr id="4" name="Slide Number Placeholder 3"/>
          <p:cNvSpPr>
            <a:spLocks noGrp="1"/>
          </p:cNvSpPr>
          <p:nvPr>
            <p:ph type="sldNum" sz="quarter" idx="10"/>
          </p:nvPr>
        </p:nvSpPr>
        <p:spPr/>
        <p:txBody>
          <a:bodyPr/>
          <a:lstStyle/>
          <a:p>
            <a:fld id="{03E47470-1877-4F23-9599-69E122278AD0}"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E47470-1877-4F23-9599-69E122278AD0}" type="slidenum">
              <a:rPr lang="en-US" smtClean="0"/>
              <a:t>5</a:t>
            </a:fld>
            <a:endParaRPr lang="en-US"/>
          </a:p>
        </p:txBody>
      </p:sp>
    </p:spTree>
    <p:extLst>
      <p:ext uri="{BB962C8B-B14F-4D97-AF65-F5344CB8AC3E}">
        <p14:creationId xmlns:p14="http://schemas.microsoft.com/office/powerpoint/2010/main" val="2643375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E47470-1877-4F23-9599-69E122278AD0}" type="slidenum">
              <a:rPr lang="en-US" smtClean="0"/>
              <a:t>6</a:t>
            </a:fld>
            <a:endParaRPr lang="en-US"/>
          </a:p>
        </p:txBody>
      </p:sp>
    </p:spTree>
    <p:extLst>
      <p:ext uri="{BB962C8B-B14F-4D97-AF65-F5344CB8AC3E}">
        <p14:creationId xmlns:p14="http://schemas.microsoft.com/office/powerpoint/2010/main" val="1501818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E47470-1877-4F23-9599-69E122278AD0}" type="slidenum">
              <a:rPr lang="en-US" smtClean="0"/>
              <a:t>7</a:t>
            </a:fld>
            <a:endParaRPr lang="en-US"/>
          </a:p>
        </p:txBody>
      </p:sp>
    </p:spTree>
    <p:extLst>
      <p:ext uri="{BB962C8B-B14F-4D97-AF65-F5344CB8AC3E}">
        <p14:creationId xmlns:p14="http://schemas.microsoft.com/office/powerpoint/2010/main" val="180106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3E47470-1877-4F23-9599-69E122278AD0}" type="slidenum">
              <a:rPr lang="en-US" smtClean="0"/>
              <a:t>8</a:t>
            </a:fld>
            <a:endParaRPr lang="en-US"/>
          </a:p>
        </p:txBody>
      </p:sp>
    </p:spTree>
    <p:extLst>
      <p:ext uri="{BB962C8B-B14F-4D97-AF65-F5344CB8AC3E}">
        <p14:creationId xmlns:p14="http://schemas.microsoft.com/office/powerpoint/2010/main" val="2843181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
            </a:pPr>
            <a:r>
              <a:rPr lang="en-US" dirty="0"/>
              <a:t> Therefore… (intrigues me)</a:t>
            </a:r>
          </a:p>
          <a:p>
            <a:pPr>
              <a:buFont typeface="Wingdings" pitchFamily="2" charset="2"/>
              <a:buNone/>
            </a:pPr>
            <a:r>
              <a:rPr lang="en-US" dirty="0"/>
              <a:t>   ~ What comes directly before this word?</a:t>
            </a:r>
          </a:p>
        </p:txBody>
      </p:sp>
      <p:sp>
        <p:nvSpPr>
          <p:cNvPr id="4" name="Slide Number Placeholder 3"/>
          <p:cNvSpPr>
            <a:spLocks noGrp="1"/>
          </p:cNvSpPr>
          <p:nvPr>
            <p:ph type="sldNum" sz="quarter" idx="10"/>
          </p:nvPr>
        </p:nvSpPr>
        <p:spPr/>
        <p:txBody>
          <a:bodyPr/>
          <a:lstStyle/>
          <a:p>
            <a:fld id="{03E47470-1877-4F23-9599-69E122278AD0}"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10/21/2019</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3F878-F5E8-489B-AC8A-64F2A7E22C28}" type="datetimeFigureOut">
              <a:rPr lang="en-US" smtClean="0"/>
              <a:pPr/>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3F878-F5E8-489B-AC8A-64F2A7E22C28}" type="datetimeFigureOut">
              <a:rPr lang="en-US" smtClean="0"/>
              <a:pPr/>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3F878-F5E8-489B-AC8A-64F2A7E22C28}" type="datetimeFigureOut">
              <a:rPr lang="en-US" smtClean="0"/>
              <a:pPr/>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B7C3F878-F5E8-489B-AC8A-64F2A7E22C28}" type="datetimeFigureOut">
              <a:rPr lang="en-US" smtClean="0"/>
              <a:pPr/>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C3F878-F5E8-489B-AC8A-64F2A7E22C28}" type="datetimeFigureOut">
              <a:rPr lang="en-US" smtClean="0"/>
              <a:pPr/>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10/21/2019</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10/21/2019</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10/21/2019</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owerofpositivity.com/10-behaviors-people-display-theyre-truly-love/"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joinonelove.org/signs-healthy-relationship/"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PWSx0bBiNI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ictionary.cambridge.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794935"/>
            <a:ext cx="5723468" cy="1327088"/>
          </a:xfrm>
          <a:solidFill>
            <a:schemeClr val="tx2">
              <a:lumMod val="40000"/>
              <a:lumOff val="60000"/>
            </a:schemeClr>
          </a:solidFill>
        </p:spPr>
        <p:txBody>
          <a:bodyPr>
            <a:normAutofit/>
          </a:bodyPr>
          <a:lstStyle/>
          <a:p>
            <a:r>
              <a:rPr lang="en-US" sz="4000" b="1" dirty="0">
                <a:latin typeface="Lucida Sans" pitchFamily="34" charset="0"/>
              </a:rPr>
              <a:t>“Getting Dressed”:</a:t>
            </a:r>
            <a:br>
              <a:rPr lang="en-US" dirty="0">
                <a:latin typeface="Lucida Sans" pitchFamily="34" charset="0"/>
              </a:rPr>
            </a:br>
            <a:r>
              <a:rPr lang="en-US" sz="4000" dirty="0">
                <a:latin typeface="Lucida Sans" pitchFamily="34" charset="0"/>
              </a:rPr>
              <a:t>Putting on the NEW Self</a:t>
            </a:r>
          </a:p>
        </p:txBody>
      </p:sp>
      <p:sp>
        <p:nvSpPr>
          <p:cNvPr id="3" name="Subtitle 2"/>
          <p:cNvSpPr>
            <a:spLocks noGrp="1"/>
          </p:cNvSpPr>
          <p:nvPr>
            <p:ph type="subTitle" idx="1"/>
          </p:nvPr>
        </p:nvSpPr>
        <p:spPr/>
        <p:txBody>
          <a:bodyPr/>
          <a:lstStyle/>
          <a:p>
            <a:endParaRPr lang="en-US" dirty="0"/>
          </a:p>
        </p:txBody>
      </p:sp>
      <p:pic>
        <p:nvPicPr>
          <p:cNvPr id="4" name="Picture 3" descr="hilltop.png"/>
          <p:cNvPicPr>
            <a:picLocks noChangeAspect="1"/>
          </p:cNvPicPr>
          <p:nvPr/>
        </p:nvPicPr>
        <p:blipFill>
          <a:blip r:embed="rId3" cstate="print"/>
          <a:stretch>
            <a:fillRect/>
          </a:stretch>
        </p:blipFill>
        <p:spPr>
          <a:xfrm>
            <a:off x="1746613" y="3802380"/>
            <a:ext cx="5676900" cy="1447800"/>
          </a:xfrm>
          <a:prstGeom prst="rect">
            <a:avLst/>
          </a:prstGeom>
        </p:spPr>
      </p:pic>
    </p:spTree>
    <p:extLst>
      <p:ext uri="{BB962C8B-B14F-4D97-AF65-F5344CB8AC3E}">
        <p14:creationId xmlns:p14="http://schemas.microsoft.com/office/powerpoint/2010/main" val="366866494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975237"/>
            <a:ext cx="6965245" cy="1202485"/>
          </a:xfrm>
          <a:solidFill>
            <a:schemeClr val="tx2">
              <a:lumMod val="20000"/>
              <a:lumOff val="80000"/>
            </a:schemeClr>
          </a:solidFill>
        </p:spPr>
        <p:txBody>
          <a:bodyPr/>
          <a:lstStyle/>
          <a:p>
            <a:r>
              <a:rPr lang="en-US" b="1" dirty="0">
                <a:latin typeface="Lucida Sans" pitchFamily="34" charset="0"/>
              </a:rPr>
              <a:t>Therefore…</a:t>
            </a:r>
          </a:p>
        </p:txBody>
      </p:sp>
      <p:sp>
        <p:nvSpPr>
          <p:cNvPr id="3" name="Content Placeholder 2"/>
          <p:cNvSpPr>
            <a:spLocks noGrp="1"/>
          </p:cNvSpPr>
          <p:nvPr>
            <p:ph idx="1"/>
          </p:nvPr>
        </p:nvSpPr>
        <p:spPr>
          <a:xfrm>
            <a:off x="1119352" y="2569779"/>
            <a:ext cx="6889531" cy="3294993"/>
          </a:xfrm>
          <a:solidFill>
            <a:schemeClr val="tx2">
              <a:lumMod val="40000"/>
              <a:lumOff val="60000"/>
            </a:schemeClr>
          </a:solidFill>
        </p:spPr>
        <p:txBody>
          <a:bodyPr>
            <a:normAutofit/>
          </a:bodyPr>
          <a:lstStyle/>
          <a:p>
            <a:pPr>
              <a:buNone/>
            </a:pPr>
            <a:endParaRPr lang="en-US" sz="1200" dirty="0">
              <a:latin typeface="Lucida Sans" pitchFamily="34" charset="0"/>
            </a:endParaRPr>
          </a:p>
          <a:p>
            <a:r>
              <a:rPr lang="en-US" dirty="0">
                <a:latin typeface="Lucida Sans" pitchFamily="34" charset="0"/>
              </a:rPr>
              <a:t>Not following after the ways of the world</a:t>
            </a:r>
          </a:p>
          <a:p>
            <a:r>
              <a:rPr lang="en-US" dirty="0">
                <a:latin typeface="Lucida Sans" pitchFamily="34" charset="0"/>
              </a:rPr>
              <a:t>Putting off our “old self” (corrupt &amp; deceitful desires of our past)</a:t>
            </a:r>
          </a:p>
          <a:p>
            <a:r>
              <a:rPr lang="en-US" dirty="0">
                <a:latin typeface="Lucida Sans" pitchFamily="34" charset="0"/>
              </a:rPr>
              <a:t>Being renewed in the spirit of our minds</a:t>
            </a:r>
          </a:p>
          <a:p>
            <a:r>
              <a:rPr lang="en-US" dirty="0">
                <a:latin typeface="Lucida Sans" pitchFamily="34" charset="0"/>
              </a:rPr>
              <a:t>Putting on the “new self” (created after the likeness of God)</a:t>
            </a:r>
          </a:p>
          <a:p>
            <a:r>
              <a:rPr lang="en-US" dirty="0">
                <a:latin typeface="Lucida Sans" pitchFamily="34" charset="0"/>
              </a:rPr>
              <a:t>True righteousness &amp; holiness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10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10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1000"/>
                                        <p:tgtEl>
                                          <p:spTgt spid="3">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ssolve">
                                      <p:cBhvr>
                                        <p:cTn id="16" dur="1000"/>
                                        <p:tgtEl>
                                          <p:spTgt spid="3">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ssolve">
                                      <p:cBhvr>
                                        <p:cTn id="1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b="1" dirty="0">
                <a:latin typeface="Lucida Sans" pitchFamily="34" charset="0"/>
              </a:rPr>
              <a:t>Ephesians 4:15 NLT</a:t>
            </a:r>
          </a:p>
        </p:txBody>
      </p:sp>
      <p:sp>
        <p:nvSpPr>
          <p:cNvPr id="3" name="Content Placeholder 2"/>
          <p:cNvSpPr>
            <a:spLocks noGrp="1"/>
          </p:cNvSpPr>
          <p:nvPr>
            <p:ph idx="1"/>
          </p:nvPr>
        </p:nvSpPr>
        <p:spPr/>
        <p:txBody>
          <a:bodyPr>
            <a:normAutofit/>
          </a:bodyPr>
          <a:lstStyle/>
          <a:p>
            <a:pPr algn="ctr">
              <a:buNone/>
            </a:pPr>
            <a:r>
              <a:rPr lang="en-US" sz="3600" i="1" u="sng" dirty="0">
                <a:latin typeface="Lucida Sans" pitchFamily="34" charset="0"/>
              </a:rPr>
              <a:t>Instead</a:t>
            </a:r>
            <a:r>
              <a:rPr lang="en-US" sz="3600" i="1" dirty="0">
                <a:latin typeface="Lucida Sans" pitchFamily="34" charset="0"/>
              </a:rPr>
              <a:t>, we will </a:t>
            </a:r>
            <a:r>
              <a:rPr lang="en-US" sz="3600" b="1" i="1" dirty="0">
                <a:latin typeface="Lucida Sans" pitchFamily="34" charset="0"/>
              </a:rPr>
              <a:t>speak the truth in love</a:t>
            </a:r>
            <a:r>
              <a:rPr lang="en-US" sz="3600" i="1" dirty="0">
                <a:latin typeface="Lucida Sans" pitchFamily="34" charset="0"/>
              </a:rPr>
              <a:t>, growing in every way more and more like Christ, who is the head of His body,   the church.</a:t>
            </a:r>
          </a:p>
          <a:p>
            <a:pPr algn="ctr">
              <a:buNone/>
            </a:pPr>
            <a:endParaRPr lang="en-US" sz="3600" i="1" dirty="0">
              <a:latin typeface="Lucida Sans"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tx2">
              <a:lumMod val="20000"/>
              <a:lumOff val="80000"/>
            </a:schemeClr>
          </a:solidFill>
          <a:ln>
            <a:solidFill>
              <a:schemeClr val="tx2">
                <a:lumMod val="60000"/>
                <a:lumOff val="40000"/>
              </a:schemeClr>
            </a:solidFill>
          </a:ln>
        </p:spPr>
        <p:txBody>
          <a:bodyPr>
            <a:normAutofit/>
          </a:bodyPr>
          <a:lstStyle/>
          <a:p>
            <a:r>
              <a:rPr lang="en-US" b="1" dirty="0">
                <a:latin typeface="Lucida Sans" pitchFamily="34" charset="0"/>
              </a:rPr>
              <a:t>Speaking TRUTH</a:t>
            </a:r>
            <a:br>
              <a:rPr lang="en-US" b="1" dirty="0">
                <a:latin typeface="Lucida Sans" pitchFamily="34" charset="0"/>
              </a:rPr>
            </a:br>
            <a:r>
              <a:rPr lang="en-US" sz="1800" b="1" dirty="0">
                <a:latin typeface="Lucida Sans" pitchFamily="34" charset="0"/>
              </a:rPr>
              <a:t>(2 Samuel 7 &amp; 12)</a:t>
            </a:r>
            <a:endParaRPr lang="en-US" b="1" dirty="0">
              <a:latin typeface="Lucida Sans" pitchFamily="34" charset="0"/>
            </a:endParaRPr>
          </a:p>
        </p:txBody>
      </p:sp>
      <p:sp>
        <p:nvSpPr>
          <p:cNvPr id="5" name="Text Placeholder 4"/>
          <p:cNvSpPr>
            <a:spLocks noGrp="1"/>
          </p:cNvSpPr>
          <p:nvPr>
            <p:ph type="body" idx="1"/>
          </p:nvPr>
        </p:nvSpPr>
        <p:spPr>
          <a:xfrm>
            <a:off x="1226793" y="2122312"/>
            <a:ext cx="2939521" cy="820208"/>
          </a:xfrm>
          <a:ln>
            <a:solidFill>
              <a:schemeClr val="bg2"/>
            </a:solidFill>
          </a:ln>
        </p:spPr>
        <p:txBody>
          <a:bodyPr>
            <a:normAutofit/>
          </a:bodyPr>
          <a:lstStyle/>
          <a:p>
            <a:r>
              <a:rPr lang="en-US" sz="2800" dirty="0">
                <a:latin typeface="Lucida Sans" pitchFamily="34" charset="0"/>
              </a:rPr>
              <a:t>NATHAN</a:t>
            </a:r>
          </a:p>
        </p:txBody>
      </p:sp>
      <p:sp>
        <p:nvSpPr>
          <p:cNvPr id="6" name="Text Placeholder 5"/>
          <p:cNvSpPr>
            <a:spLocks noGrp="1"/>
          </p:cNvSpPr>
          <p:nvPr>
            <p:ph type="body" sz="quarter" idx="3"/>
          </p:nvPr>
        </p:nvSpPr>
        <p:spPr>
          <a:xfrm>
            <a:off x="4942199" y="2106546"/>
            <a:ext cx="2944368" cy="822960"/>
          </a:xfrm>
          <a:noFill/>
          <a:ln>
            <a:solidFill>
              <a:schemeClr val="bg2"/>
            </a:solidFill>
          </a:ln>
        </p:spPr>
        <p:txBody>
          <a:bodyPr>
            <a:normAutofit/>
          </a:bodyPr>
          <a:lstStyle/>
          <a:p>
            <a:r>
              <a:rPr lang="en-US" sz="2800" dirty="0">
                <a:latin typeface="Lucida Sans" pitchFamily="34" charset="0"/>
              </a:rPr>
              <a:t>DAVID</a:t>
            </a:r>
          </a:p>
        </p:txBody>
      </p:sp>
      <p:sp>
        <p:nvSpPr>
          <p:cNvPr id="7" name="Content Placeholder 6"/>
          <p:cNvSpPr>
            <a:spLocks noGrp="1"/>
          </p:cNvSpPr>
          <p:nvPr>
            <p:ph sz="quarter" idx="13"/>
          </p:nvPr>
        </p:nvSpPr>
        <p:spPr>
          <a:xfrm>
            <a:off x="1150883" y="2944368"/>
            <a:ext cx="3375397" cy="3014998"/>
          </a:xfrm>
        </p:spPr>
        <p:txBody>
          <a:bodyPr/>
          <a:lstStyle/>
          <a:p>
            <a:r>
              <a:rPr lang="en-US" dirty="0"/>
              <a:t>Listened</a:t>
            </a:r>
          </a:p>
          <a:p>
            <a:r>
              <a:rPr lang="en-US" dirty="0"/>
              <a:t>Offered blessing</a:t>
            </a:r>
          </a:p>
          <a:p>
            <a:r>
              <a:rPr lang="en-US" dirty="0"/>
              <a:t>Heard from the LORD</a:t>
            </a:r>
          </a:p>
          <a:p>
            <a:r>
              <a:rPr lang="en-US" dirty="0"/>
              <a:t>Spoke what he heard</a:t>
            </a:r>
          </a:p>
          <a:p>
            <a:r>
              <a:rPr lang="en-US" dirty="0"/>
              <a:t>Shared “a hard thing”</a:t>
            </a:r>
          </a:p>
        </p:txBody>
      </p:sp>
      <p:sp>
        <p:nvSpPr>
          <p:cNvPr id="8" name="Content Placeholder 7"/>
          <p:cNvSpPr>
            <a:spLocks noGrp="1"/>
          </p:cNvSpPr>
          <p:nvPr>
            <p:ph sz="quarter" idx="14"/>
          </p:nvPr>
        </p:nvSpPr>
        <p:spPr>
          <a:xfrm>
            <a:off x="4645150" y="2944813"/>
            <a:ext cx="3647512" cy="3235270"/>
          </a:xfrm>
        </p:spPr>
        <p:txBody>
          <a:bodyPr>
            <a:normAutofit lnSpcReduction="10000"/>
          </a:bodyPr>
          <a:lstStyle/>
          <a:p>
            <a:r>
              <a:rPr lang="en-US" dirty="0"/>
              <a:t>Sought wise counsel</a:t>
            </a:r>
          </a:p>
          <a:p>
            <a:r>
              <a:rPr lang="en-US" dirty="0"/>
              <a:t>Listened</a:t>
            </a:r>
          </a:p>
          <a:p>
            <a:r>
              <a:rPr lang="en-US" dirty="0"/>
              <a:t>Prayed</a:t>
            </a:r>
          </a:p>
          <a:p>
            <a:r>
              <a:rPr lang="en-US" dirty="0"/>
              <a:t>Chose to obey</a:t>
            </a:r>
          </a:p>
          <a:p>
            <a:r>
              <a:rPr lang="en-US" dirty="0"/>
              <a:t>Indignant anger</a:t>
            </a:r>
          </a:p>
          <a:p>
            <a:r>
              <a:rPr lang="en-US" dirty="0"/>
              <a:t>Admitted his wrong / sin</a:t>
            </a:r>
          </a:p>
          <a:p>
            <a:r>
              <a:rPr lang="en-US" dirty="0"/>
              <a:t>Plea for mercy</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943706"/>
            <a:ext cx="6965245" cy="1202485"/>
          </a:xfrm>
          <a:solidFill>
            <a:schemeClr val="tx2">
              <a:lumMod val="20000"/>
              <a:lumOff val="80000"/>
            </a:schemeClr>
          </a:solidFill>
        </p:spPr>
        <p:txBody>
          <a:bodyPr>
            <a:normAutofit/>
          </a:bodyPr>
          <a:lstStyle/>
          <a:p>
            <a:r>
              <a:rPr lang="en-US" b="1" dirty="0">
                <a:latin typeface="Lucida Sans" pitchFamily="34" charset="0"/>
              </a:rPr>
              <a:t>3 Transforming Questions</a:t>
            </a:r>
          </a:p>
        </p:txBody>
      </p:sp>
      <p:sp>
        <p:nvSpPr>
          <p:cNvPr id="3" name="Content Placeholder 2"/>
          <p:cNvSpPr>
            <a:spLocks noGrp="1"/>
          </p:cNvSpPr>
          <p:nvPr>
            <p:ph idx="1"/>
          </p:nvPr>
        </p:nvSpPr>
        <p:spPr>
          <a:xfrm>
            <a:off x="1040524" y="2538247"/>
            <a:ext cx="6968357" cy="3468415"/>
          </a:xfrm>
          <a:solidFill>
            <a:schemeClr val="tx2">
              <a:lumMod val="40000"/>
              <a:lumOff val="60000"/>
            </a:schemeClr>
          </a:solidFill>
        </p:spPr>
        <p:txBody>
          <a:bodyPr>
            <a:noAutofit/>
          </a:bodyPr>
          <a:lstStyle/>
          <a:p>
            <a:pPr algn="ctr">
              <a:buNone/>
            </a:pPr>
            <a:endParaRPr lang="en-US" sz="2800" dirty="0">
              <a:latin typeface="Lucida Sans" pitchFamily="34" charset="0"/>
            </a:endParaRPr>
          </a:p>
          <a:p>
            <a:pPr algn="ctr"/>
            <a:r>
              <a:rPr lang="en-US" sz="2800" dirty="0">
                <a:latin typeface="Lucida Sans" pitchFamily="34" charset="0"/>
              </a:rPr>
              <a:t>What do I </a:t>
            </a:r>
            <a:r>
              <a:rPr lang="en-US" sz="2800" b="1" i="1" dirty="0">
                <a:latin typeface="Lucida Sans" pitchFamily="34" charset="0"/>
              </a:rPr>
              <a:t>really</a:t>
            </a:r>
            <a:r>
              <a:rPr lang="en-US" sz="2800" dirty="0">
                <a:latin typeface="Lucida Sans" pitchFamily="34" charset="0"/>
              </a:rPr>
              <a:t> want for myself?</a:t>
            </a:r>
          </a:p>
          <a:p>
            <a:pPr algn="ctr">
              <a:buNone/>
            </a:pPr>
            <a:endParaRPr lang="en-US" sz="1200" dirty="0">
              <a:latin typeface="Lucida Sans" pitchFamily="34" charset="0"/>
            </a:endParaRPr>
          </a:p>
          <a:p>
            <a:pPr algn="ctr"/>
            <a:r>
              <a:rPr lang="en-US" sz="2800" dirty="0">
                <a:latin typeface="Lucida Sans" pitchFamily="34" charset="0"/>
              </a:rPr>
              <a:t>What do I </a:t>
            </a:r>
            <a:r>
              <a:rPr lang="en-US" sz="2800" b="1" i="1" dirty="0">
                <a:latin typeface="Lucida Sans" pitchFamily="34" charset="0"/>
              </a:rPr>
              <a:t>really</a:t>
            </a:r>
            <a:r>
              <a:rPr lang="en-US" sz="2800" dirty="0">
                <a:latin typeface="Lucida Sans" pitchFamily="34" charset="0"/>
              </a:rPr>
              <a:t> want for others?</a:t>
            </a:r>
          </a:p>
          <a:p>
            <a:pPr algn="ctr">
              <a:buNone/>
            </a:pPr>
            <a:endParaRPr lang="en-US" sz="1200" dirty="0">
              <a:latin typeface="Lucida Sans" pitchFamily="34" charset="0"/>
            </a:endParaRPr>
          </a:p>
          <a:p>
            <a:pPr algn="ctr"/>
            <a:r>
              <a:rPr lang="en-US" sz="2800" dirty="0">
                <a:latin typeface="Lucida Sans" pitchFamily="34" charset="0"/>
              </a:rPr>
              <a:t>What do I </a:t>
            </a:r>
            <a:r>
              <a:rPr lang="en-US" sz="2800" b="1" i="1" dirty="0">
                <a:latin typeface="Lucida Sans" pitchFamily="34" charset="0"/>
              </a:rPr>
              <a:t>really</a:t>
            </a:r>
            <a:r>
              <a:rPr lang="en-US" sz="2800" dirty="0">
                <a:latin typeface="Lucida Sans" pitchFamily="34" charset="0"/>
              </a:rPr>
              <a:t> want for the relationship?</a:t>
            </a:r>
          </a:p>
          <a:p>
            <a:pPr algn="ctr">
              <a:buNone/>
            </a:pPr>
            <a:endParaRPr lang="en-US" sz="1000" dirty="0">
              <a:latin typeface="Lucida Sans" pitchFamily="34" charset="0"/>
            </a:endParaRPr>
          </a:p>
          <a:p>
            <a:pPr algn="r">
              <a:buNone/>
            </a:pPr>
            <a:endParaRPr lang="en-US" sz="800" b="1" i="1" dirty="0">
              <a:solidFill>
                <a:srgbClr val="FF0000"/>
              </a:solidFill>
              <a:latin typeface="Lucida Sans" pitchFamily="34" charset="0"/>
            </a:endParaRPr>
          </a:p>
          <a:p>
            <a:pPr algn="ctr">
              <a:buNone/>
            </a:pPr>
            <a:r>
              <a:rPr lang="en-US" sz="800" b="1" i="1" dirty="0">
                <a:solidFill>
                  <a:srgbClr val="FF0000"/>
                </a:solidFill>
                <a:latin typeface="Lucida Sans" pitchFamily="34" charset="0"/>
              </a:rPr>
              <a:t>Crucial Conversations: Tools for talking when stakes are high</a:t>
            </a:r>
            <a:r>
              <a:rPr lang="en-US" sz="800" dirty="0">
                <a:solidFill>
                  <a:srgbClr val="FF0000"/>
                </a:solidFill>
                <a:latin typeface="Lucida Sans" pitchFamily="34" charset="0"/>
              </a:rPr>
              <a:t> (Kerry Patterson, Joseph </a:t>
            </a:r>
            <a:r>
              <a:rPr lang="en-US" sz="800" dirty="0" err="1">
                <a:solidFill>
                  <a:srgbClr val="FF0000"/>
                </a:solidFill>
                <a:latin typeface="Lucida Sans" pitchFamily="34" charset="0"/>
              </a:rPr>
              <a:t>Grenny</a:t>
            </a:r>
            <a:r>
              <a:rPr lang="en-US" sz="800" dirty="0">
                <a:solidFill>
                  <a:srgbClr val="FF0000"/>
                </a:solidFill>
                <a:latin typeface="Lucida Sans" pitchFamily="34" charset="0"/>
              </a:rPr>
              <a:t>, Ron McMillan, Al </a:t>
            </a:r>
            <a:r>
              <a:rPr lang="en-US" sz="800" dirty="0" err="1">
                <a:solidFill>
                  <a:srgbClr val="FF0000"/>
                </a:solidFill>
                <a:latin typeface="Lucida Sans" pitchFamily="34" charset="0"/>
              </a:rPr>
              <a:t>Switzler</a:t>
            </a:r>
            <a:r>
              <a:rPr lang="en-US" sz="800" dirty="0">
                <a:solidFill>
                  <a:srgbClr val="FF0000"/>
                </a:solidFill>
                <a:latin typeface="Lucida Sans" pitchFamily="34" charset="0"/>
              </a:rPr>
              <a:t>),</a:t>
            </a:r>
          </a:p>
          <a:p>
            <a:pPr algn="ctr">
              <a:buNone/>
            </a:pPr>
            <a:endParaRPr lang="en-US" sz="2800" dirty="0">
              <a:latin typeface="Lucida Sans" pitchFamily="34" charset="0"/>
            </a:endParaRPr>
          </a:p>
          <a:p>
            <a:pPr algn="r">
              <a:buNone/>
            </a:pPr>
            <a:endParaRPr lang="en-US" sz="2800" dirty="0">
              <a:latin typeface="Lucida San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anim calcmode="lin" valueType="num">
                                      <p:cBhvr>
                                        <p:cTn id="1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18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8" dur="200" accel="100000" fill="hold">
                                          <p:stCondLst>
                                            <p:cond delay="18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anim calcmode="lin" valueType="num">
                                      <p:cBhvr>
                                        <p:cTn id="24"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5" dur="18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26" dur="200" accel="100000" fill="hold">
                                          <p:stCondLst>
                                            <p:cond delay="18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2000"/>
                                        <p:tgtEl>
                                          <p:spTgt spid="3">
                                            <p:txEl>
                                              <p:pRg st="8" end="8"/>
                                            </p:txEl>
                                          </p:spTgt>
                                        </p:tgtEl>
                                      </p:cBhvr>
                                    </p:animEffect>
                                    <p:anim calcmode="lin" valueType="num">
                                      <p:cBhvr>
                                        <p:cTn id="30"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1" dur="18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32" dur="200" accel="100000" fill="hold">
                                          <p:stCondLst>
                                            <p:cond delay="18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b="1" dirty="0">
                <a:latin typeface="Lucida Sans" pitchFamily="34" charset="0"/>
              </a:rPr>
              <a:t>Colossians 3:9 NLT</a:t>
            </a:r>
          </a:p>
        </p:txBody>
      </p:sp>
      <p:sp>
        <p:nvSpPr>
          <p:cNvPr id="3" name="Content Placeholder 2"/>
          <p:cNvSpPr>
            <a:spLocks noGrp="1"/>
          </p:cNvSpPr>
          <p:nvPr>
            <p:ph idx="1"/>
          </p:nvPr>
        </p:nvSpPr>
        <p:spPr>
          <a:xfrm>
            <a:off x="1449977" y="2249886"/>
            <a:ext cx="6196405" cy="3603812"/>
          </a:xfrm>
        </p:spPr>
        <p:txBody>
          <a:bodyPr>
            <a:normAutofit/>
          </a:bodyPr>
          <a:lstStyle/>
          <a:p>
            <a:pPr algn="ctr">
              <a:buNone/>
            </a:pPr>
            <a:r>
              <a:rPr lang="en-US" sz="3600" i="1" dirty="0">
                <a:latin typeface="Lucida Sans" pitchFamily="34" charset="0"/>
              </a:rPr>
              <a:t>Don’t lie to each other, for you have </a:t>
            </a:r>
            <a:r>
              <a:rPr lang="en-US" sz="3600" b="1" i="1" dirty="0">
                <a:latin typeface="Lucida Sans" pitchFamily="34" charset="0"/>
              </a:rPr>
              <a:t>stripped off </a:t>
            </a:r>
            <a:r>
              <a:rPr lang="en-US" sz="3600" i="1" dirty="0">
                <a:latin typeface="Lucida Sans" pitchFamily="34" charset="0"/>
              </a:rPr>
              <a:t>your old sinful nature and </a:t>
            </a:r>
            <a:r>
              <a:rPr lang="en-US" sz="3600" b="1" i="1" dirty="0">
                <a:latin typeface="Lucida Sans" pitchFamily="34" charset="0"/>
              </a:rPr>
              <a:t>all</a:t>
            </a:r>
            <a:r>
              <a:rPr lang="en-US" sz="3600" i="1" dirty="0">
                <a:latin typeface="Lucida Sans" pitchFamily="34" charset="0"/>
              </a:rPr>
              <a:t> its wicked deeds.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tx2">
              <a:lumMod val="40000"/>
              <a:lumOff val="60000"/>
            </a:schemeClr>
          </a:solidFill>
        </p:spPr>
        <p:txBody>
          <a:bodyPr>
            <a:normAutofit/>
          </a:bodyPr>
          <a:lstStyle/>
          <a:p>
            <a:r>
              <a:rPr lang="en-US" sz="3600" b="1" dirty="0">
                <a:latin typeface="Lucida Sans" pitchFamily="34" charset="0"/>
              </a:rPr>
              <a:t>“Getting Dressed”</a:t>
            </a:r>
          </a:p>
        </p:txBody>
      </p:sp>
      <p:sp>
        <p:nvSpPr>
          <p:cNvPr id="5" name="Content Placeholder 4"/>
          <p:cNvSpPr>
            <a:spLocks noGrp="1"/>
          </p:cNvSpPr>
          <p:nvPr>
            <p:ph idx="1"/>
          </p:nvPr>
        </p:nvSpPr>
        <p:spPr>
          <a:solidFill>
            <a:schemeClr val="tx2">
              <a:lumMod val="20000"/>
              <a:lumOff val="80000"/>
            </a:schemeClr>
          </a:solidFill>
        </p:spPr>
        <p:txBody>
          <a:bodyPr/>
          <a:lstStyle/>
          <a:p>
            <a:r>
              <a:rPr lang="en-US" dirty="0"/>
              <a:t>Set my mind on things above</a:t>
            </a:r>
          </a:p>
          <a:p>
            <a:r>
              <a:rPr lang="en-US" dirty="0"/>
              <a:t>Christ is my LIFE</a:t>
            </a:r>
          </a:p>
          <a:p>
            <a:r>
              <a:rPr lang="en-US" dirty="0"/>
              <a:t>Assassinate </a:t>
            </a:r>
            <a:r>
              <a:rPr lang="en-US"/>
              <a:t>earthly desires</a:t>
            </a:r>
            <a:endParaRPr lang="en-US" dirty="0"/>
          </a:p>
          <a:p>
            <a:r>
              <a:rPr lang="en-US" dirty="0"/>
              <a:t>Pack up old behaviors</a:t>
            </a:r>
          </a:p>
          <a:p>
            <a:r>
              <a:rPr lang="en-US" dirty="0"/>
              <a:t>Be renewed in my mind</a:t>
            </a:r>
          </a:p>
          <a:p>
            <a:r>
              <a:rPr lang="en-US" dirty="0"/>
              <a:t>NEW clothes</a:t>
            </a:r>
          </a:p>
        </p:txBody>
      </p:sp>
      <p:sp>
        <p:nvSpPr>
          <p:cNvPr id="6" name="Text Placeholder 5"/>
          <p:cNvSpPr>
            <a:spLocks noGrp="1"/>
          </p:cNvSpPr>
          <p:nvPr>
            <p:ph type="body" sz="half" idx="2"/>
          </p:nvPr>
        </p:nvSpPr>
        <p:spPr>
          <a:solidFill>
            <a:schemeClr val="tx2">
              <a:lumMod val="40000"/>
              <a:lumOff val="60000"/>
            </a:schemeClr>
          </a:solidFill>
        </p:spPr>
        <p:txBody>
          <a:bodyPr>
            <a:normAutofit/>
          </a:bodyPr>
          <a:lstStyle/>
          <a:p>
            <a:endParaRPr lang="en-US" sz="1800" dirty="0">
              <a:latin typeface="Lucida Sans" pitchFamily="34" charset="0"/>
            </a:endParaRPr>
          </a:p>
          <a:p>
            <a:r>
              <a:rPr lang="en-US" sz="3600" dirty="0">
                <a:latin typeface="Lucida Sans" pitchFamily="34" charset="0"/>
              </a:rPr>
              <a:t>Putting On My NEW Self</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b="1" u="sng" dirty="0">
                <a:latin typeface="Lucida Sans" pitchFamily="34" charset="0"/>
              </a:rPr>
              <a:t>Question:</a:t>
            </a:r>
            <a:endParaRPr lang="en-US" dirty="0"/>
          </a:p>
        </p:txBody>
      </p:sp>
      <p:sp>
        <p:nvSpPr>
          <p:cNvPr id="3" name="Content Placeholder 2"/>
          <p:cNvSpPr>
            <a:spLocks noGrp="1"/>
          </p:cNvSpPr>
          <p:nvPr>
            <p:ph idx="1"/>
          </p:nvPr>
        </p:nvSpPr>
        <p:spPr>
          <a:xfrm>
            <a:off x="1463040" y="2364377"/>
            <a:ext cx="6196405" cy="3358692"/>
          </a:xfrm>
        </p:spPr>
        <p:txBody>
          <a:bodyPr>
            <a:normAutofit/>
          </a:bodyPr>
          <a:lstStyle/>
          <a:p>
            <a:pPr algn="ctr">
              <a:buNone/>
            </a:pPr>
            <a:r>
              <a:rPr lang="en-US" sz="6600" i="1" dirty="0">
                <a:latin typeface="Lucida Sans" pitchFamily="34" charset="0"/>
              </a:rPr>
              <a:t>Have you ever been in love?</a:t>
            </a:r>
            <a:endParaRPr lang="en-US" sz="66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b="1" dirty="0">
                <a:latin typeface="Lucida Sans" pitchFamily="34" charset="0"/>
              </a:rPr>
              <a:t>10 Behaviors</a:t>
            </a:r>
            <a:br>
              <a:rPr lang="en-US" b="1" dirty="0">
                <a:latin typeface="Lucida Sans" pitchFamily="34" charset="0"/>
              </a:rPr>
            </a:br>
            <a:r>
              <a:rPr lang="en-US" i="1" dirty="0">
                <a:latin typeface="Lucida Sans" pitchFamily="34" charset="0"/>
              </a:rPr>
              <a:t>Being in LOVE</a:t>
            </a:r>
            <a:endParaRPr lang="en-US" sz="4000" i="1" dirty="0">
              <a:latin typeface="Lucida Sans" pitchFamily="34" charset="0"/>
            </a:endParaRPr>
          </a:p>
        </p:txBody>
      </p:sp>
      <p:sp>
        <p:nvSpPr>
          <p:cNvPr id="3" name="Content Placeholder 2"/>
          <p:cNvSpPr>
            <a:spLocks noGrp="1"/>
          </p:cNvSpPr>
          <p:nvPr>
            <p:ph sz="quarter" idx="13"/>
          </p:nvPr>
        </p:nvSpPr>
        <p:spPr>
          <a:xfrm>
            <a:off x="1180882" y="2181496"/>
            <a:ext cx="3200400" cy="3827418"/>
          </a:xfrm>
        </p:spPr>
        <p:txBody>
          <a:bodyPr>
            <a:normAutofit fontScale="92500"/>
          </a:bodyPr>
          <a:lstStyle/>
          <a:p>
            <a:r>
              <a:rPr lang="en-US" dirty="0"/>
              <a:t>Feelings of euphoria</a:t>
            </a:r>
          </a:p>
          <a:p>
            <a:r>
              <a:rPr lang="en-US" dirty="0"/>
              <a:t>Their uniqueness captivates you</a:t>
            </a:r>
          </a:p>
          <a:p>
            <a:r>
              <a:rPr lang="en-US" dirty="0"/>
              <a:t>Bond &amp; Commitment</a:t>
            </a:r>
          </a:p>
          <a:p>
            <a:r>
              <a:rPr lang="en-US" dirty="0"/>
              <a:t>Showing an “Urge to Care”</a:t>
            </a:r>
          </a:p>
          <a:p>
            <a:r>
              <a:rPr lang="en-US" dirty="0"/>
              <a:t>Adversity makes the relationship stronger</a:t>
            </a:r>
          </a:p>
        </p:txBody>
      </p:sp>
      <p:sp>
        <p:nvSpPr>
          <p:cNvPr id="4" name="Content Placeholder 3"/>
          <p:cNvSpPr>
            <a:spLocks noGrp="1"/>
          </p:cNvSpPr>
          <p:nvPr>
            <p:ph sz="quarter" idx="14"/>
          </p:nvPr>
        </p:nvSpPr>
        <p:spPr>
          <a:xfrm>
            <a:off x="4754879" y="2168434"/>
            <a:ext cx="3278777" cy="4101737"/>
          </a:xfrm>
        </p:spPr>
        <p:txBody>
          <a:bodyPr>
            <a:normAutofit fontScale="85000" lnSpcReduction="10000"/>
          </a:bodyPr>
          <a:lstStyle/>
          <a:p>
            <a:r>
              <a:rPr lang="en-US" sz="2800" dirty="0"/>
              <a:t>Priorities “shift” for the better</a:t>
            </a:r>
          </a:p>
          <a:p>
            <a:r>
              <a:rPr lang="en-US" sz="2800" dirty="0"/>
              <a:t>Push their partner to be better</a:t>
            </a:r>
          </a:p>
          <a:p>
            <a:r>
              <a:rPr lang="en-US" sz="2800" dirty="0"/>
              <a:t>Comfortable in the presence of partner</a:t>
            </a:r>
          </a:p>
          <a:p>
            <a:r>
              <a:rPr lang="en-US" sz="2800" dirty="0"/>
              <a:t>“Shortcomings” viewed as assets</a:t>
            </a:r>
          </a:p>
          <a:p>
            <a:r>
              <a:rPr lang="en-US" sz="2800" dirty="0"/>
              <a:t>Give their devotion</a:t>
            </a:r>
          </a:p>
          <a:p>
            <a:pPr>
              <a:buNone/>
            </a:pPr>
            <a:endParaRPr lang="en-US" sz="1200" dirty="0">
              <a:latin typeface="Lucida Sans" pitchFamily="34" charset="0"/>
              <a:hlinkClick r:id="rId3"/>
            </a:endParaRPr>
          </a:p>
          <a:p>
            <a:pPr>
              <a:buNone/>
            </a:pPr>
            <a:endParaRPr lang="en-US" sz="1000" dirty="0">
              <a:latin typeface="Lucida Sans" pitchFamily="34" charset="0"/>
              <a:hlinkClick r:id="rId3"/>
            </a:endParaRPr>
          </a:p>
          <a:p>
            <a:pPr algn="r">
              <a:buNone/>
            </a:pPr>
            <a:endParaRPr lang="en-US" sz="1100" dirty="0">
              <a:latin typeface="Lucida Sans" pitchFamily="34" charset="0"/>
              <a:hlinkClick r:id="rId3"/>
            </a:endParaRPr>
          </a:p>
          <a:p>
            <a:pPr algn="r">
              <a:buNone/>
            </a:pPr>
            <a:r>
              <a:rPr lang="en-US" sz="1100" dirty="0">
                <a:latin typeface="Lucida Sans" pitchFamily="34" charset="0"/>
                <a:hlinkClick r:id="rId3"/>
              </a:rPr>
              <a:t>https://www.powerofpositivity.com/10-behaviors-people-display-theyre-truly-love/</a:t>
            </a:r>
            <a:endParaRPr lang="en-US" sz="1100" dirty="0">
              <a:latin typeface="Lucida Sans"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en-US" b="1" dirty="0">
                <a:latin typeface="Lucida Sans" pitchFamily="34" charset="0"/>
              </a:rPr>
              <a:t>10 Signs</a:t>
            </a:r>
            <a:br>
              <a:rPr lang="en-US" b="1" dirty="0">
                <a:latin typeface="Lucida Sans" pitchFamily="34" charset="0"/>
              </a:rPr>
            </a:br>
            <a:r>
              <a:rPr lang="en-US" i="1" dirty="0">
                <a:latin typeface="Lucida Sans" pitchFamily="34" charset="0"/>
              </a:rPr>
              <a:t>Healthy Relationships</a:t>
            </a:r>
          </a:p>
        </p:txBody>
      </p:sp>
      <p:sp>
        <p:nvSpPr>
          <p:cNvPr id="3" name="Content Placeholder 2"/>
          <p:cNvSpPr>
            <a:spLocks noGrp="1"/>
          </p:cNvSpPr>
          <p:nvPr>
            <p:ph sz="quarter" idx="13"/>
          </p:nvPr>
        </p:nvSpPr>
        <p:spPr>
          <a:xfrm>
            <a:off x="1115568" y="2351314"/>
            <a:ext cx="3200400" cy="3385891"/>
          </a:xfrm>
        </p:spPr>
        <p:txBody>
          <a:bodyPr/>
          <a:lstStyle/>
          <a:p>
            <a:r>
              <a:rPr lang="en-US" dirty="0"/>
              <a:t>Comfortable Pace</a:t>
            </a:r>
          </a:p>
          <a:p>
            <a:r>
              <a:rPr lang="en-US" dirty="0"/>
              <a:t>Trust</a:t>
            </a:r>
          </a:p>
          <a:p>
            <a:r>
              <a:rPr lang="en-US" dirty="0"/>
              <a:t>Honesty</a:t>
            </a:r>
          </a:p>
          <a:p>
            <a:r>
              <a:rPr lang="en-US" dirty="0"/>
              <a:t>Independence</a:t>
            </a:r>
          </a:p>
          <a:p>
            <a:r>
              <a:rPr lang="en-US" dirty="0"/>
              <a:t>Respect</a:t>
            </a:r>
          </a:p>
        </p:txBody>
      </p:sp>
      <p:sp>
        <p:nvSpPr>
          <p:cNvPr id="4" name="Content Placeholder 3"/>
          <p:cNvSpPr>
            <a:spLocks noGrp="1"/>
          </p:cNvSpPr>
          <p:nvPr>
            <p:ph sz="quarter" idx="14"/>
          </p:nvPr>
        </p:nvSpPr>
        <p:spPr>
          <a:xfrm>
            <a:off x="4859382" y="2390503"/>
            <a:ext cx="3161212" cy="3853543"/>
          </a:xfrm>
        </p:spPr>
        <p:txBody>
          <a:bodyPr>
            <a:normAutofit lnSpcReduction="10000"/>
          </a:bodyPr>
          <a:lstStyle/>
          <a:p>
            <a:r>
              <a:rPr lang="en-US" dirty="0"/>
              <a:t>Equality</a:t>
            </a:r>
          </a:p>
          <a:p>
            <a:r>
              <a:rPr lang="en-US" dirty="0"/>
              <a:t>Passion</a:t>
            </a:r>
          </a:p>
          <a:p>
            <a:r>
              <a:rPr lang="en-US" dirty="0"/>
              <a:t>Taking Responsibility</a:t>
            </a:r>
          </a:p>
          <a:p>
            <a:r>
              <a:rPr lang="en-US" dirty="0"/>
              <a:t>Loyalty</a:t>
            </a:r>
          </a:p>
          <a:p>
            <a:r>
              <a:rPr lang="en-US" dirty="0"/>
              <a:t>Communication</a:t>
            </a:r>
          </a:p>
          <a:p>
            <a:pPr algn="r">
              <a:buNone/>
            </a:pPr>
            <a:endParaRPr lang="en-US" sz="1000" dirty="0">
              <a:latin typeface="Lucida Sans" pitchFamily="34" charset="0"/>
              <a:hlinkClick r:id="rId3"/>
            </a:endParaRPr>
          </a:p>
          <a:p>
            <a:pPr algn="r">
              <a:buNone/>
            </a:pPr>
            <a:endParaRPr lang="en-US" sz="1000" dirty="0">
              <a:latin typeface="Lucida Sans" pitchFamily="34" charset="0"/>
              <a:hlinkClick r:id="rId3"/>
            </a:endParaRPr>
          </a:p>
          <a:p>
            <a:pPr algn="r">
              <a:buNone/>
            </a:pPr>
            <a:endParaRPr lang="en-US" sz="1000" dirty="0">
              <a:latin typeface="Lucida Sans" pitchFamily="34" charset="0"/>
              <a:hlinkClick r:id="rId3"/>
            </a:endParaRPr>
          </a:p>
          <a:p>
            <a:pPr algn="r">
              <a:buNone/>
            </a:pPr>
            <a:endParaRPr lang="en-US" sz="1000" dirty="0">
              <a:latin typeface="Lucida Sans" pitchFamily="34" charset="0"/>
              <a:hlinkClick r:id="rId3"/>
            </a:endParaRPr>
          </a:p>
          <a:p>
            <a:pPr algn="r">
              <a:buNone/>
            </a:pPr>
            <a:endParaRPr lang="en-US" sz="1000" dirty="0">
              <a:latin typeface="Lucida Sans" pitchFamily="34" charset="0"/>
              <a:hlinkClick r:id="rId3"/>
            </a:endParaRPr>
          </a:p>
          <a:p>
            <a:pPr algn="r">
              <a:buNone/>
            </a:pPr>
            <a:endParaRPr lang="en-US" sz="1000" dirty="0">
              <a:latin typeface="Lucida Sans" pitchFamily="34" charset="0"/>
              <a:hlinkClick r:id="rId3"/>
            </a:endParaRPr>
          </a:p>
          <a:p>
            <a:pPr algn="r">
              <a:buNone/>
            </a:pPr>
            <a:endParaRPr lang="en-US" sz="1000" dirty="0">
              <a:latin typeface="Lucida Sans" pitchFamily="34" charset="0"/>
              <a:hlinkClick r:id="rId3"/>
            </a:endParaRPr>
          </a:p>
          <a:p>
            <a:pPr algn="r">
              <a:buNone/>
            </a:pPr>
            <a:r>
              <a:rPr lang="en-US" sz="1000" dirty="0">
                <a:latin typeface="Lucida Sans" pitchFamily="34" charset="0"/>
                <a:hlinkClick r:id="rId3"/>
              </a:rPr>
              <a:t>https://www.joinonelove.org/signs-healthy-relationship/</a:t>
            </a:r>
            <a:endParaRPr lang="en-US" sz="1000" dirty="0">
              <a:latin typeface="Lucida Sans"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normAutofit/>
          </a:bodyPr>
          <a:lstStyle/>
          <a:p>
            <a:r>
              <a:rPr lang="en-US" b="1" u="sng" dirty="0">
                <a:latin typeface="Lucida Sans" pitchFamily="34" charset="0"/>
              </a:rPr>
              <a:t>Movie:</a:t>
            </a:r>
            <a:r>
              <a:rPr lang="en-US" b="1" dirty="0">
                <a:latin typeface="Lucida Sans" pitchFamily="34" charset="0"/>
              </a:rPr>
              <a:t> “A Few Good Men”</a:t>
            </a:r>
          </a:p>
        </p:txBody>
      </p:sp>
      <p:sp>
        <p:nvSpPr>
          <p:cNvPr id="5" name="Content Placeholder 4"/>
          <p:cNvSpPr>
            <a:spLocks noGrp="1"/>
          </p:cNvSpPr>
          <p:nvPr>
            <p:ph idx="1"/>
          </p:nvPr>
        </p:nvSpPr>
        <p:spPr>
          <a:solidFill>
            <a:schemeClr val="tx2">
              <a:lumMod val="20000"/>
              <a:lumOff val="80000"/>
            </a:schemeClr>
          </a:solidFill>
        </p:spPr>
        <p:txBody>
          <a:bodyPr/>
          <a:lstStyle/>
          <a:p>
            <a:pPr>
              <a:buNone/>
            </a:pPr>
            <a:endParaRPr lang="en-US" dirty="0"/>
          </a:p>
          <a:p>
            <a:pPr>
              <a:buNone/>
            </a:pPr>
            <a:endParaRPr lang="en-US" dirty="0"/>
          </a:p>
          <a:p>
            <a:pPr>
              <a:buNone/>
            </a:pPr>
            <a:endParaRPr lang="en-US" dirty="0"/>
          </a:p>
          <a:p>
            <a:pPr algn="ctr">
              <a:buNone/>
            </a:pPr>
            <a:r>
              <a:rPr lang="en-US" sz="2000" dirty="0">
                <a:hlinkClick r:id="rId3"/>
              </a:rPr>
              <a:t>https://www.youtube.com/watch?v=PWSx0bBiNIs</a:t>
            </a:r>
            <a:endParaRPr lang="en-US" sz="20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b="1" u="sng" dirty="0">
                <a:latin typeface="Lucida Sans" pitchFamily="34" charset="0"/>
              </a:rPr>
              <a:t>TRUTH</a:t>
            </a:r>
            <a:r>
              <a:rPr lang="en-US" b="1" dirty="0">
                <a:latin typeface="Lucida Sans" pitchFamily="34" charset="0"/>
              </a:rPr>
              <a:t> Defined</a:t>
            </a:r>
          </a:p>
        </p:txBody>
      </p:sp>
      <p:sp>
        <p:nvSpPr>
          <p:cNvPr id="3" name="Content Placeholder 2"/>
          <p:cNvSpPr>
            <a:spLocks noGrp="1"/>
          </p:cNvSpPr>
          <p:nvPr>
            <p:ph idx="1"/>
          </p:nvPr>
        </p:nvSpPr>
        <p:spPr>
          <a:xfrm>
            <a:off x="1463040" y="2351313"/>
            <a:ext cx="6196405" cy="3762103"/>
          </a:xfrm>
        </p:spPr>
        <p:txBody>
          <a:bodyPr>
            <a:normAutofit fontScale="92500" lnSpcReduction="20000"/>
          </a:bodyPr>
          <a:lstStyle/>
          <a:p>
            <a:pPr lvl="0"/>
            <a:r>
              <a:rPr lang="en-US" sz="2600" dirty="0">
                <a:latin typeface="Lucida Sans" pitchFamily="34" charset="0"/>
              </a:rPr>
              <a:t>The quality of being true</a:t>
            </a:r>
          </a:p>
          <a:p>
            <a:pPr lvl="0">
              <a:buNone/>
            </a:pPr>
            <a:endParaRPr lang="en-US" sz="1300" dirty="0">
              <a:latin typeface="Lucida Sans" pitchFamily="34" charset="0"/>
            </a:endParaRPr>
          </a:p>
          <a:p>
            <a:r>
              <a:rPr lang="en-US" sz="2600" dirty="0">
                <a:latin typeface="Lucida Sans" pitchFamily="34" charset="0"/>
              </a:rPr>
              <a:t>The real facts about a situation, event, or person </a:t>
            </a:r>
          </a:p>
          <a:p>
            <a:pPr>
              <a:buNone/>
            </a:pPr>
            <a:endParaRPr lang="en-US" dirty="0">
              <a:latin typeface="Lucida Sans" pitchFamily="34" charset="0"/>
            </a:endParaRPr>
          </a:p>
          <a:p>
            <a:pPr>
              <a:buNone/>
            </a:pPr>
            <a:endParaRPr lang="en-US" dirty="0">
              <a:latin typeface="Lucida Sans" pitchFamily="34" charset="0"/>
            </a:endParaRPr>
          </a:p>
          <a:p>
            <a:pPr>
              <a:buNone/>
            </a:pPr>
            <a:endParaRPr lang="en-US" dirty="0">
              <a:latin typeface="Lucida Sans" pitchFamily="34" charset="0"/>
            </a:endParaRPr>
          </a:p>
          <a:p>
            <a:pPr>
              <a:buNone/>
            </a:pPr>
            <a:endParaRPr lang="en-US" dirty="0">
              <a:latin typeface="Lucida Sans" pitchFamily="34" charset="0"/>
            </a:endParaRPr>
          </a:p>
          <a:p>
            <a:pPr algn="r">
              <a:buNone/>
            </a:pPr>
            <a:endParaRPr lang="en-US" sz="1000" dirty="0">
              <a:latin typeface="Lucida Sans" pitchFamily="34" charset="0"/>
            </a:endParaRPr>
          </a:p>
          <a:p>
            <a:pPr algn="r">
              <a:buNone/>
            </a:pPr>
            <a:endParaRPr lang="en-US" sz="1000" dirty="0">
              <a:latin typeface="Lucida Sans" pitchFamily="34" charset="0"/>
            </a:endParaRPr>
          </a:p>
          <a:p>
            <a:pPr algn="r">
              <a:buNone/>
            </a:pPr>
            <a:endParaRPr lang="en-US" sz="1000" dirty="0">
              <a:latin typeface="Lucida Sans" pitchFamily="34" charset="0"/>
              <a:hlinkClick r:id="rId3"/>
            </a:endParaRPr>
          </a:p>
          <a:p>
            <a:pPr algn="r">
              <a:buNone/>
            </a:pPr>
            <a:endParaRPr lang="en-US" sz="1000" dirty="0">
              <a:latin typeface="Lucida Sans" pitchFamily="34" charset="0"/>
              <a:hlinkClick r:id="rId3"/>
            </a:endParaRPr>
          </a:p>
          <a:p>
            <a:pPr algn="r">
              <a:buNone/>
            </a:pPr>
            <a:endParaRPr lang="en-US" sz="1000" dirty="0">
              <a:latin typeface="Lucida Sans" pitchFamily="34" charset="0"/>
              <a:hlinkClick r:id="rId3"/>
            </a:endParaRPr>
          </a:p>
          <a:p>
            <a:pPr algn="r">
              <a:buNone/>
            </a:pPr>
            <a:endParaRPr lang="en-US" sz="1000" dirty="0">
              <a:latin typeface="Lucida Sans" pitchFamily="34" charset="0"/>
              <a:hlinkClick r:id="rId3"/>
            </a:endParaRPr>
          </a:p>
          <a:p>
            <a:pPr algn="r">
              <a:buNone/>
            </a:pPr>
            <a:r>
              <a:rPr lang="en-US" sz="1000" dirty="0">
                <a:latin typeface="Lucida Sans" pitchFamily="34" charset="0"/>
                <a:hlinkClick r:id="rId3"/>
              </a:rPr>
              <a:t>https://dictionary.cambridge.org</a:t>
            </a:r>
            <a:r>
              <a:rPr lang="en-US" sz="1000" dirty="0">
                <a:latin typeface="Lucida Sans" pitchFamily="34" charset="0"/>
              </a:rPr>
              <a:t>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b="1" dirty="0">
                <a:latin typeface="Lucida Sans" pitchFamily="34" charset="0"/>
              </a:rPr>
              <a:t>Ephesians 4:25 NLT</a:t>
            </a:r>
          </a:p>
        </p:txBody>
      </p:sp>
      <p:sp>
        <p:nvSpPr>
          <p:cNvPr id="3" name="Content Placeholder 2"/>
          <p:cNvSpPr>
            <a:spLocks noGrp="1"/>
          </p:cNvSpPr>
          <p:nvPr>
            <p:ph idx="1"/>
          </p:nvPr>
        </p:nvSpPr>
        <p:spPr>
          <a:xfrm>
            <a:off x="1489166" y="2354388"/>
            <a:ext cx="6196405" cy="3603812"/>
          </a:xfrm>
        </p:spPr>
        <p:txBody>
          <a:bodyPr>
            <a:normAutofit/>
          </a:bodyPr>
          <a:lstStyle/>
          <a:p>
            <a:pPr algn="ctr">
              <a:buNone/>
            </a:pPr>
            <a:r>
              <a:rPr lang="en-US" sz="3600" i="1" dirty="0">
                <a:latin typeface="Lucida Sans" pitchFamily="34" charset="0"/>
              </a:rPr>
              <a:t>So stop telling lies.  Let us tell our neighbors the truth, for we are all parts of the same body.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b="1" i="1" dirty="0">
                <a:latin typeface="Lucida Sans" pitchFamily="34" charset="0"/>
              </a:rPr>
              <a:t>Why do people lie?</a:t>
            </a:r>
          </a:p>
        </p:txBody>
      </p:sp>
      <p:sp>
        <p:nvSpPr>
          <p:cNvPr id="3" name="Content Placeholder 2"/>
          <p:cNvSpPr>
            <a:spLocks noGrp="1"/>
          </p:cNvSpPr>
          <p:nvPr>
            <p:ph idx="1"/>
          </p:nvPr>
        </p:nvSpPr>
        <p:spPr>
          <a:xfrm>
            <a:off x="1463040" y="2328262"/>
            <a:ext cx="6196405" cy="3603812"/>
          </a:xfrm>
        </p:spPr>
        <p:txBody>
          <a:bodyPr/>
          <a:lstStyle/>
          <a:p>
            <a:pPr lvl="0"/>
            <a:r>
              <a:rPr lang="en-US" dirty="0">
                <a:latin typeface="Lucida Sans" pitchFamily="34" charset="0"/>
              </a:rPr>
              <a:t>Avoid consequences</a:t>
            </a:r>
          </a:p>
          <a:p>
            <a:pPr lvl="0"/>
            <a:r>
              <a:rPr lang="en-US" dirty="0">
                <a:latin typeface="Lucida Sans" pitchFamily="34" charset="0"/>
              </a:rPr>
              <a:t>Habit</a:t>
            </a:r>
          </a:p>
          <a:p>
            <a:pPr lvl="0"/>
            <a:r>
              <a:rPr lang="en-US" dirty="0">
                <a:latin typeface="Lucida Sans" pitchFamily="34" charset="0"/>
              </a:rPr>
              <a:t>Fear of being in trouble</a:t>
            </a:r>
          </a:p>
          <a:p>
            <a:pPr lvl="0"/>
            <a:r>
              <a:rPr lang="en-US" dirty="0">
                <a:latin typeface="Lucida Sans" pitchFamily="34" charset="0"/>
              </a:rPr>
              <a:t>To avoid hurting feelings of others</a:t>
            </a:r>
          </a:p>
          <a:p>
            <a:pPr lvl="0"/>
            <a:r>
              <a:rPr lang="en-US" dirty="0">
                <a:latin typeface="Lucida Sans" pitchFamily="34" charset="0"/>
              </a:rPr>
              <a:t>Deception</a:t>
            </a:r>
          </a:p>
          <a:p>
            <a:pPr lvl="0"/>
            <a:r>
              <a:rPr lang="en-US" dirty="0">
                <a:latin typeface="Lucida Sans" pitchFamily="34" charset="0"/>
              </a:rPr>
              <a:t>Listening to the “father of lies”</a:t>
            </a:r>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27" y="912175"/>
            <a:ext cx="6965245" cy="1202485"/>
          </a:xfrm>
          <a:solidFill>
            <a:schemeClr val="tx2">
              <a:lumMod val="20000"/>
              <a:lumOff val="80000"/>
            </a:schemeClr>
          </a:solidFill>
        </p:spPr>
        <p:txBody>
          <a:bodyPr/>
          <a:lstStyle/>
          <a:p>
            <a:r>
              <a:rPr lang="en-US" b="1" dirty="0">
                <a:latin typeface="Lucida Sans" pitchFamily="34" charset="0"/>
              </a:rPr>
              <a:t>Therefore…</a:t>
            </a:r>
          </a:p>
        </p:txBody>
      </p:sp>
      <p:sp>
        <p:nvSpPr>
          <p:cNvPr id="3" name="Content Placeholder 2"/>
          <p:cNvSpPr>
            <a:spLocks noGrp="1"/>
          </p:cNvSpPr>
          <p:nvPr>
            <p:ph idx="1"/>
          </p:nvPr>
        </p:nvSpPr>
        <p:spPr>
          <a:xfrm>
            <a:off x="1056289" y="2427890"/>
            <a:ext cx="6889531" cy="3452649"/>
          </a:xfrm>
          <a:solidFill>
            <a:schemeClr val="tx2">
              <a:lumMod val="40000"/>
              <a:lumOff val="60000"/>
            </a:schemeClr>
          </a:solidFill>
        </p:spPr>
        <p:txBody>
          <a:bodyPr>
            <a:normAutofit/>
          </a:bodyPr>
          <a:lstStyle/>
          <a:p>
            <a:pPr>
              <a:buNone/>
            </a:pPr>
            <a:endParaRPr lang="en-US" sz="1200" dirty="0">
              <a:latin typeface="Lucida Sans" pitchFamily="34" charset="0"/>
            </a:endParaRPr>
          </a:p>
          <a:p>
            <a:r>
              <a:rPr lang="en-US" dirty="0">
                <a:latin typeface="Lucida Sans" pitchFamily="34" charset="0"/>
              </a:rPr>
              <a:t>Unity in the Body of Christ</a:t>
            </a:r>
          </a:p>
          <a:p>
            <a:r>
              <a:rPr lang="en-US" dirty="0">
                <a:latin typeface="Lucida Sans" pitchFamily="34" charset="0"/>
              </a:rPr>
              <a:t>Utilizing one’s gifts to build up the Body</a:t>
            </a:r>
          </a:p>
          <a:p>
            <a:r>
              <a:rPr lang="en-US" dirty="0">
                <a:latin typeface="Lucida Sans" pitchFamily="34" charset="0"/>
              </a:rPr>
              <a:t>Becoming mature in our faith</a:t>
            </a:r>
          </a:p>
          <a:p>
            <a:r>
              <a:rPr lang="en-US" dirty="0">
                <a:latin typeface="Lucida Sans" pitchFamily="34" charset="0"/>
              </a:rPr>
              <a:t>Speaking truth, in love</a:t>
            </a:r>
          </a:p>
          <a:p>
            <a:r>
              <a:rPr lang="en-US" dirty="0">
                <a:latin typeface="Lucida Sans" pitchFamily="34" charset="0"/>
              </a:rPr>
              <a:t>Becoming more &amp; more like Christ</a:t>
            </a:r>
          </a:p>
          <a:p>
            <a:r>
              <a:rPr lang="en-US" dirty="0">
                <a:latin typeface="Lucida Sans" pitchFamily="34" charset="0"/>
              </a:rPr>
              <a:t>Helping the Body of Christ to be healthy</a:t>
            </a:r>
          </a:p>
          <a:p>
            <a:r>
              <a:rPr lang="en-US" dirty="0">
                <a:latin typeface="Lucida Sans" pitchFamily="34" charset="0"/>
              </a:rPr>
              <a:t>Built in LOVE</a:t>
            </a:r>
          </a:p>
          <a:p>
            <a:pPr>
              <a:buNone/>
            </a:pPr>
            <a:endParaRPr lang="en-US" dirty="0">
              <a:latin typeface="Lucida Sans"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ssolve">
                                      <p:cBhvr>
                                        <p:cTn id="13" dur="500"/>
                                        <p:tgtEl>
                                          <p:spTgt spid="3">
                                            <p:txEl>
                                              <p:pRg st="3" end="3"/>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ssolve">
                                      <p:cBhvr>
                                        <p:cTn id="16" dur="500"/>
                                        <p:tgtEl>
                                          <p:spTgt spid="3">
                                            <p:txEl>
                                              <p:pRg st="4" end="4"/>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ssolve">
                                      <p:cBhvr>
                                        <p:cTn id="19" dur="500"/>
                                        <p:tgtEl>
                                          <p:spTgt spid="3">
                                            <p:txEl>
                                              <p:pRg st="5" end="5"/>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dissolv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272</TotalTime>
  <Words>814</Words>
  <Application>Microsoft Office PowerPoint</Application>
  <PresentationFormat>On-screen Show (4:3)</PresentationFormat>
  <Paragraphs>215</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Brush Script MT</vt:lpstr>
      <vt:lpstr>Calibri</vt:lpstr>
      <vt:lpstr>Constantia</vt:lpstr>
      <vt:lpstr>Franklin Gothic Book</vt:lpstr>
      <vt:lpstr>Lucida Sans</vt:lpstr>
      <vt:lpstr>Rage Italic</vt:lpstr>
      <vt:lpstr>Wingdings</vt:lpstr>
      <vt:lpstr>Pushpin</vt:lpstr>
      <vt:lpstr>“Getting Dressed”: Putting on the NEW Self</vt:lpstr>
      <vt:lpstr>Question:</vt:lpstr>
      <vt:lpstr>10 Behaviors Being in LOVE</vt:lpstr>
      <vt:lpstr>10 Signs Healthy Relationships</vt:lpstr>
      <vt:lpstr>Movie: “A Few Good Men”</vt:lpstr>
      <vt:lpstr>TRUTH Defined</vt:lpstr>
      <vt:lpstr>Ephesians 4:25 NLT</vt:lpstr>
      <vt:lpstr>Why do people lie?</vt:lpstr>
      <vt:lpstr>Therefore…</vt:lpstr>
      <vt:lpstr>Therefore…</vt:lpstr>
      <vt:lpstr>Ephesians 4:15 NLT</vt:lpstr>
      <vt:lpstr>Speaking TRUTH (2 Samuel 7 &amp; 12)</vt:lpstr>
      <vt:lpstr>3 Transforming Questions</vt:lpstr>
      <vt:lpstr>Colossians 3:9 NLT</vt:lpstr>
      <vt:lpstr>“Getting Dressed”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Gaylyn</dc:creator>
  <cp:lastModifiedBy>Charles palmer</cp:lastModifiedBy>
  <cp:revision>46</cp:revision>
  <cp:lastPrinted>2019-10-20T12:19:34Z</cp:lastPrinted>
  <dcterms:created xsi:type="dcterms:W3CDTF">2014-09-16T21:39:22Z</dcterms:created>
  <dcterms:modified xsi:type="dcterms:W3CDTF">2019-10-21T22:10:01Z</dcterms:modified>
</cp:coreProperties>
</file>