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sldIdLst>
    <p:sldId id="329" r:id="rId3"/>
    <p:sldId id="326" r:id="rId4"/>
    <p:sldId id="376" r:id="rId5"/>
    <p:sldId id="261" r:id="rId6"/>
    <p:sldId id="259" r:id="rId7"/>
    <p:sldId id="359" r:id="rId8"/>
    <p:sldId id="351" r:id="rId9"/>
    <p:sldId id="2861" r:id="rId10"/>
    <p:sldId id="350" r:id="rId11"/>
    <p:sldId id="360" r:id="rId12"/>
    <p:sldId id="357" r:id="rId13"/>
    <p:sldId id="356" r:id="rId14"/>
    <p:sldId id="352" r:id="rId15"/>
    <p:sldId id="353" r:id="rId16"/>
    <p:sldId id="365" r:id="rId17"/>
    <p:sldId id="375" r:id="rId18"/>
    <p:sldId id="367" r:id="rId19"/>
    <p:sldId id="366" r:id="rId20"/>
    <p:sldId id="368" r:id="rId21"/>
    <p:sldId id="369" r:id="rId22"/>
    <p:sldId id="370" r:id="rId23"/>
    <p:sldId id="374" r:id="rId24"/>
    <p:sldId id="2862" r:id="rId25"/>
    <p:sldId id="263" r:id="rId26"/>
    <p:sldId id="361"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000" autoAdjust="0"/>
    <p:restoredTop sz="94660"/>
  </p:normalViewPr>
  <p:slideViewPr>
    <p:cSldViewPr snapToGrid="0">
      <p:cViewPr varScale="1">
        <p:scale>
          <a:sx n="69" d="100"/>
          <a:sy n="69" d="100"/>
        </p:scale>
        <p:origin x="630" y="66"/>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2383" y="6400800"/>
            <a:ext cx="9141619"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645152"/>
            <a:ext cx="75438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905744" y="4474741"/>
            <a:ext cx="740664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11/13/2019</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6473422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p:txBody>
          <a:bodyPr/>
          <a:lstStyle/>
          <a:p>
            <a:fld id="{B612A279-0833-481D-8C56-F67FD0AC6C50}" type="datetime1">
              <a:rPr lang="en-US" smtClean="0"/>
              <a:t>11/13/2019</a:t>
            </a:fld>
            <a:endParaRPr lang="en-US" dirty="0"/>
          </a:p>
        </p:txBody>
      </p:sp>
      <p:sp>
        <p:nvSpPr>
          <p:cNvPr id="8" name="Footer Placeholder 7">
            <a:extLst>
              <a:ext uri="{FF2B5EF4-FFF2-40B4-BE49-F238E27FC236}">
                <a16:creationId xmlns:a16="http://schemas.microsoft.com/office/drawing/2014/main" id="{B7696E5F-8D95-4450-AE52-5438E6EDE2B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6074223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B68A5B-D9FA-424B-A4EB-30E7223836B3}"/>
              </a:ext>
            </a:extLst>
          </p:cNvPr>
          <p:cNvSpPr/>
          <p:nvPr/>
        </p:nvSpPr>
        <p:spPr>
          <a:xfrm>
            <a:off x="2383" y="6400800"/>
            <a:ext cx="9141619"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6" y="412302"/>
            <a:ext cx="1971675"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1" y="412302"/>
            <a:ext cx="5800725"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p:txBody>
          <a:bodyPr/>
          <a:lstStyle/>
          <a:p>
            <a:fld id="{6587DA83-5663-4C9C-B9AA-0B40A3DAFF81}" type="datetime1">
              <a:rPr lang="en-US" smtClean="0"/>
              <a:t>11/13/2019</a:t>
            </a:fld>
            <a:endParaRPr lang="en-US" dirty="0"/>
          </a:p>
        </p:txBody>
      </p:sp>
      <p:sp>
        <p:nvSpPr>
          <p:cNvPr id="8" name="Footer Placeholder 7">
            <a:extLst>
              <a:ext uri="{FF2B5EF4-FFF2-40B4-BE49-F238E27FC236}">
                <a16:creationId xmlns:a16="http://schemas.microsoft.com/office/drawing/2014/main" id="{9975399F-DAB2-410D-967F-ED17E6F796E7}"/>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5546943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3125891-91D4-4EC6-960E-9244CE7304E2}" type="datetimeFigureOut">
              <a:rPr lang="en-US" smtClean="0"/>
              <a:t>11/13/2019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BB4D2D-52EF-4B64-B2E2-8BE33C842BD3}" type="slidenum">
              <a:rPr lang="en-US" smtClean="0"/>
              <a:t>‹#›</a:t>
            </a:fld>
            <a:endParaRPr lang="en-US"/>
          </a:p>
        </p:txBody>
      </p:sp>
    </p:spTree>
    <p:extLst>
      <p:ext uri="{BB962C8B-B14F-4D97-AF65-F5344CB8AC3E}">
        <p14:creationId xmlns:p14="http://schemas.microsoft.com/office/powerpoint/2010/main" val="22200924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3125891-91D4-4EC6-960E-9244CE7304E2}" type="datetimeFigureOut">
              <a:rPr lang="en-US" smtClean="0"/>
              <a:t>11/13/2019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BB4D2D-52EF-4B64-B2E2-8BE33C842BD3}" type="slidenum">
              <a:rPr lang="en-US" smtClean="0"/>
              <a:t>‹#›</a:t>
            </a:fld>
            <a:endParaRPr lang="en-US"/>
          </a:p>
        </p:txBody>
      </p:sp>
    </p:spTree>
    <p:extLst>
      <p:ext uri="{BB962C8B-B14F-4D97-AF65-F5344CB8AC3E}">
        <p14:creationId xmlns:p14="http://schemas.microsoft.com/office/powerpoint/2010/main" val="4952882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3125891-91D4-4EC6-960E-9244CE7304E2}" type="datetimeFigureOut">
              <a:rPr lang="en-US" smtClean="0"/>
              <a:t>11/13/2019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BB4D2D-52EF-4B64-B2E2-8BE33C842BD3}" type="slidenum">
              <a:rPr lang="en-US" smtClean="0"/>
              <a:t>‹#›</a:t>
            </a:fld>
            <a:endParaRPr lang="en-US"/>
          </a:p>
        </p:txBody>
      </p:sp>
    </p:spTree>
    <p:extLst>
      <p:ext uri="{BB962C8B-B14F-4D97-AF65-F5344CB8AC3E}">
        <p14:creationId xmlns:p14="http://schemas.microsoft.com/office/powerpoint/2010/main" val="28928377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3125891-91D4-4EC6-960E-9244CE7304E2}" type="datetimeFigureOut">
              <a:rPr lang="en-US" smtClean="0"/>
              <a:t>11/13/2019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BB4D2D-52EF-4B64-B2E2-8BE33C842BD3}" type="slidenum">
              <a:rPr lang="en-US" smtClean="0"/>
              <a:t>‹#›</a:t>
            </a:fld>
            <a:endParaRPr lang="en-US"/>
          </a:p>
        </p:txBody>
      </p:sp>
    </p:spTree>
    <p:extLst>
      <p:ext uri="{BB962C8B-B14F-4D97-AF65-F5344CB8AC3E}">
        <p14:creationId xmlns:p14="http://schemas.microsoft.com/office/powerpoint/2010/main" val="35545287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3125891-91D4-4EC6-960E-9244CE7304E2}" type="datetimeFigureOut">
              <a:rPr lang="en-US" smtClean="0"/>
              <a:t>11/13/2019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BBB4D2D-52EF-4B64-B2E2-8BE33C842BD3}" type="slidenum">
              <a:rPr lang="en-US" smtClean="0"/>
              <a:t>‹#›</a:t>
            </a:fld>
            <a:endParaRPr lang="en-US"/>
          </a:p>
        </p:txBody>
      </p:sp>
    </p:spTree>
    <p:extLst>
      <p:ext uri="{BB962C8B-B14F-4D97-AF65-F5344CB8AC3E}">
        <p14:creationId xmlns:p14="http://schemas.microsoft.com/office/powerpoint/2010/main" val="20937001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3125891-91D4-4EC6-960E-9244CE7304E2}" type="datetimeFigureOut">
              <a:rPr lang="en-US" smtClean="0"/>
              <a:t>11/13/2019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BBB4D2D-52EF-4B64-B2E2-8BE33C842BD3}" type="slidenum">
              <a:rPr lang="en-US" smtClean="0"/>
              <a:t>‹#›</a:t>
            </a:fld>
            <a:endParaRPr lang="en-US"/>
          </a:p>
        </p:txBody>
      </p:sp>
    </p:spTree>
    <p:extLst>
      <p:ext uri="{BB962C8B-B14F-4D97-AF65-F5344CB8AC3E}">
        <p14:creationId xmlns:p14="http://schemas.microsoft.com/office/powerpoint/2010/main" val="35388277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125891-91D4-4EC6-960E-9244CE7304E2}" type="datetimeFigureOut">
              <a:rPr lang="en-US" smtClean="0"/>
              <a:t>11/13/2019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BBB4D2D-52EF-4B64-B2E2-8BE33C842BD3}" type="slidenum">
              <a:rPr lang="en-US" smtClean="0"/>
              <a:t>‹#›</a:t>
            </a:fld>
            <a:endParaRPr lang="en-US"/>
          </a:p>
        </p:txBody>
      </p:sp>
    </p:spTree>
    <p:extLst>
      <p:ext uri="{BB962C8B-B14F-4D97-AF65-F5344CB8AC3E}">
        <p14:creationId xmlns:p14="http://schemas.microsoft.com/office/powerpoint/2010/main" val="3355523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3125891-91D4-4EC6-960E-9244CE7304E2}" type="datetimeFigureOut">
              <a:rPr lang="en-US" smtClean="0"/>
              <a:t>11/13/2019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BB4D2D-52EF-4B64-B2E2-8BE33C842BD3}" type="slidenum">
              <a:rPr lang="en-US" smtClean="0"/>
              <a:t>‹#›</a:t>
            </a:fld>
            <a:endParaRPr lang="en-US"/>
          </a:p>
        </p:txBody>
      </p:sp>
    </p:spTree>
    <p:extLst>
      <p:ext uri="{BB962C8B-B14F-4D97-AF65-F5344CB8AC3E}">
        <p14:creationId xmlns:p14="http://schemas.microsoft.com/office/powerpoint/2010/main" val="13504931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11/13/2019</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0995903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3125891-91D4-4EC6-960E-9244CE7304E2}" type="datetimeFigureOut">
              <a:rPr lang="en-US" smtClean="0"/>
              <a:t>11/13/2019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BB4D2D-52EF-4B64-B2E2-8BE33C842BD3}" type="slidenum">
              <a:rPr lang="en-US" smtClean="0"/>
              <a:t>‹#›</a:t>
            </a:fld>
            <a:endParaRPr lang="en-US"/>
          </a:p>
        </p:txBody>
      </p:sp>
    </p:spTree>
    <p:extLst>
      <p:ext uri="{BB962C8B-B14F-4D97-AF65-F5344CB8AC3E}">
        <p14:creationId xmlns:p14="http://schemas.microsoft.com/office/powerpoint/2010/main" val="36334319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3125891-91D4-4EC6-960E-9244CE7304E2}" type="datetimeFigureOut">
              <a:rPr lang="en-US" smtClean="0"/>
              <a:t>11/13/2019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BB4D2D-52EF-4B64-B2E2-8BE33C842BD3}" type="slidenum">
              <a:rPr lang="en-US" smtClean="0"/>
              <a:t>‹#›</a:t>
            </a:fld>
            <a:endParaRPr lang="en-US"/>
          </a:p>
        </p:txBody>
      </p:sp>
    </p:spTree>
    <p:extLst>
      <p:ext uri="{BB962C8B-B14F-4D97-AF65-F5344CB8AC3E}">
        <p14:creationId xmlns:p14="http://schemas.microsoft.com/office/powerpoint/2010/main" val="34751979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3125891-91D4-4EC6-960E-9244CE7304E2}" type="datetimeFigureOut">
              <a:rPr lang="en-US" smtClean="0"/>
              <a:t>11/13/2019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BB4D2D-52EF-4B64-B2E2-8BE33C842BD3}" type="slidenum">
              <a:rPr lang="en-US" smtClean="0"/>
              <a:t>‹#›</a:t>
            </a:fld>
            <a:endParaRPr lang="en-US"/>
          </a:p>
        </p:txBody>
      </p:sp>
    </p:spTree>
    <p:extLst>
      <p:ext uri="{BB962C8B-B14F-4D97-AF65-F5344CB8AC3E}">
        <p14:creationId xmlns:p14="http://schemas.microsoft.com/office/powerpoint/2010/main" val="25295101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2383" y="6400800"/>
            <a:ext cx="9141619"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663440"/>
            <a:ext cx="75438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905744" y="4485132"/>
            <a:ext cx="740664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11/13/2019</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8567842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6"/>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2120900"/>
            <a:ext cx="3479802"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86958" y="2120900"/>
            <a:ext cx="3479802"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11/13/2019</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784070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6"/>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2057400"/>
            <a:ext cx="3479802"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2960" y="2958277"/>
            <a:ext cx="3479802"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86958" y="2057400"/>
            <a:ext cx="3479802"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886958" y="2958276"/>
            <a:ext cx="3479802"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11/13/2019</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0514994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11/13/2019</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8956018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2383" y="6400800"/>
            <a:ext cx="9141619"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11/13/2019</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112203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2" y="0"/>
            <a:ext cx="3490722"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82601" y="786384"/>
            <a:ext cx="2638175"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094238" y="812802"/>
            <a:ext cx="4446258"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82600" y="3043053"/>
            <a:ext cx="2638175"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82598" y="6446523"/>
            <a:ext cx="2638176" cy="365125"/>
          </a:xfrm>
        </p:spPr>
        <p:txBody>
          <a:bodyPr/>
          <a:lstStyle>
            <a:lvl1pPr algn="l">
              <a:defRPr/>
            </a:lvl1pPr>
          </a:lstStyle>
          <a:p>
            <a:fld id="{92BEA474-078D-4E9B-9B14-09A87B19DC46}" type="datetime1">
              <a:rPr lang="en-US" smtClean="0"/>
              <a:t>11/13/2019</a:t>
            </a:fld>
            <a:endParaRPr lang="en-US" dirty="0"/>
          </a:p>
        </p:txBody>
      </p:sp>
      <p:sp>
        <p:nvSpPr>
          <p:cNvPr id="6" name="Footer Placeholder 5"/>
          <p:cNvSpPr>
            <a:spLocks noGrp="1"/>
          </p:cNvSpPr>
          <p:nvPr>
            <p:ph type="ftr" sz="quarter" idx="11"/>
          </p:nvPr>
        </p:nvSpPr>
        <p:spPr>
          <a:xfrm>
            <a:off x="4094239" y="6446523"/>
            <a:ext cx="4000514"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2349173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1" y="4578350"/>
            <a:ext cx="9141619"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3" y="0"/>
            <a:ext cx="9143989"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822960" y="4799362"/>
            <a:ext cx="7585234"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822959" y="5715000"/>
            <a:ext cx="7584948"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11/13/2019</a:t>
            </a:fld>
            <a:endParaRPr lang="en-US" dirty="0"/>
          </a:p>
        </p:txBody>
      </p:sp>
      <p:sp>
        <p:nvSpPr>
          <p:cNvPr id="6" name="Footer Placeholder 5"/>
          <p:cNvSpPr>
            <a:spLocks noGrp="1"/>
          </p:cNvSpPr>
          <p:nvPr>
            <p:ph type="ftr" sz="quarter" idx="11"/>
          </p:nvPr>
        </p:nvSpPr>
        <p:spPr>
          <a:xfrm>
            <a:off x="822960" y="6446841"/>
            <a:ext cx="5113697"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909338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2383" y="6400800"/>
            <a:ext cx="9141619"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6"/>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60" y="2108204"/>
            <a:ext cx="75438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163819" y="6446841"/>
            <a:ext cx="1938638" cy="365125"/>
          </a:xfrm>
          <a:prstGeom prst="rect">
            <a:avLst/>
          </a:prstGeom>
        </p:spPr>
        <p:txBody>
          <a:bodyPr vert="horz" lIns="91440" tIns="45720" rIns="91440" bIns="45720" rtlCol="0" anchor="ctr"/>
          <a:lstStyle>
            <a:lvl1pPr algn="r">
              <a:defRPr sz="900">
                <a:solidFill>
                  <a:srgbClr val="FFFFFF"/>
                </a:solidFill>
              </a:defRPr>
            </a:lvl1pPr>
          </a:lstStyle>
          <a:p>
            <a:fld id="{62D6E202-B606-4609-B914-27C9371A1F6D}" type="datetime1">
              <a:rPr lang="en-US" smtClean="0"/>
              <a:t>11/13/2019</a:t>
            </a:fld>
            <a:endParaRPr lang="en-US" dirty="0"/>
          </a:p>
        </p:txBody>
      </p:sp>
      <p:sp>
        <p:nvSpPr>
          <p:cNvPr id="5" name="Footer Placeholder 4"/>
          <p:cNvSpPr>
            <a:spLocks noGrp="1"/>
          </p:cNvSpPr>
          <p:nvPr>
            <p:ph type="ftr" sz="quarter" idx="3"/>
          </p:nvPr>
        </p:nvSpPr>
        <p:spPr>
          <a:xfrm>
            <a:off x="822960" y="6446841"/>
            <a:ext cx="5113697" cy="365125"/>
          </a:xfrm>
          <a:prstGeom prst="rect">
            <a:avLst/>
          </a:prstGeom>
        </p:spPr>
        <p:txBody>
          <a:bodyPr vert="horz" lIns="91440" tIns="45720" rIns="91440" bIns="45720" rtlCol="0" anchor="ctr"/>
          <a:lstStyle>
            <a:lvl1pPr algn="l">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8245186" y="6446841"/>
            <a:ext cx="585008" cy="365125"/>
          </a:xfrm>
          <a:prstGeom prst="rect">
            <a:avLst/>
          </a:prstGeom>
        </p:spPr>
        <p:txBody>
          <a:bodyPr vert="horz" lIns="91440" tIns="45720" rIns="91440" bIns="45720" rtlCol="0" anchor="ctr"/>
          <a:lstStyle>
            <a:lvl1pPr algn="l">
              <a:defRPr sz="105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895149" y="1897380"/>
            <a:ext cx="74752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970113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l" defTabSz="914400" rtl="0" eaLnBrk="1" latinLnBrk="0" hangingPunct="1">
        <a:lnSpc>
          <a:spcPct val="90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125891-91D4-4EC6-960E-9244CE7304E2}" type="datetimeFigureOut">
              <a:rPr lang="en-US" smtClean="0"/>
              <a:t>11/13/2019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BB4D2D-52EF-4B64-B2E2-8BE33C842BD3}" type="slidenum">
              <a:rPr lang="en-US" smtClean="0"/>
              <a:t>‹#›</a:t>
            </a:fld>
            <a:endParaRPr lang="en-US"/>
          </a:p>
        </p:txBody>
      </p:sp>
    </p:spTree>
    <p:extLst>
      <p:ext uri="{BB962C8B-B14F-4D97-AF65-F5344CB8AC3E}">
        <p14:creationId xmlns:p14="http://schemas.microsoft.com/office/powerpoint/2010/main" val="61749509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s://ebeccerrit.wordpress.com/2014/09/30/acculturation-as-a-respond-to-why-learning-a-second-culture/" TargetMode="External"/><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www.freestockphotos.biz/stockphoto/17046" TargetMode="External"/><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en.wikipedia.org/wiki/Mongo_people" TargetMode="External"/><Relationship Id="rId2" Type="http://schemas.openxmlformats.org/officeDocument/2006/relationships/image" Target="../media/image19.jpg"/><Relationship Id="rId1" Type="http://schemas.openxmlformats.org/officeDocument/2006/relationships/slideLayout" Target="../slideLayouts/slideLayout7.xml"/><Relationship Id="rId4" Type="http://schemas.openxmlformats.org/officeDocument/2006/relationships/hyperlink" Target="https://creativecommons.org/licenses/by-sa/3.0/"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marciglass.com/2015/12/27/the-beginning-of-the-good-news" TargetMode="External"/><Relationship Id="rId2" Type="http://schemas.openxmlformats.org/officeDocument/2006/relationships/image" Target="../media/image20.jpg"/><Relationship Id="rId1" Type="http://schemas.openxmlformats.org/officeDocument/2006/relationships/slideLayout" Target="../slideLayouts/slideLayout7.xml"/><Relationship Id="rId4" Type="http://schemas.openxmlformats.org/officeDocument/2006/relationships/hyperlink" Target="https://creativecommons.org/licenses/by-sa/3.0/"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empowermentmomentsblog.com/2014/06/28/6-things-to-do-when-you-are-feeling-vulnerable/comment-page-1/" TargetMode="External"/><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hyperlink" Target="http://www.lifesjourneytoperfection.net/2016/11/combined-youth-service-activity-more.html" TargetMode="External"/><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eg"/><Relationship Id="rId1" Type="http://schemas.openxmlformats.org/officeDocument/2006/relationships/slideLayout" Target="../slideLayouts/slideLayout7.xml"/><Relationship Id="rId4" Type="http://schemas.openxmlformats.org/officeDocument/2006/relationships/hyperlink" Target="https://www.opensocietyfoundations.org/voices/making-sure-no-one-lost-translation"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www.yesmagazine.org/happiness/can-empathy-for-birds-lead-to-a-happier-world" TargetMode="External"/><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https://www.goodfreephotos.com/people/person-walking-in-a-tunnel.jpg.php" TargetMode="External"/><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www.stockpicturesforeveryone.com/2011/07/church-silhouettes.html" TargetMode="External"/><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5" Type="http://schemas.openxmlformats.org/officeDocument/2006/relationships/image" Target="../media/image12.jpg"/><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84059482-0811-4FBF-9092-28CE352666F4}"/>
              </a:ext>
            </a:extLst>
          </p:cNvPr>
          <p:cNvSpPr txBox="1"/>
          <p:nvPr/>
        </p:nvSpPr>
        <p:spPr>
          <a:xfrm rot="8700022" flipV="1">
            <a:off x="57600" y="1187863"/>
            <a:ext cx="3560475" cy="1323439"/>
          </a:xfrm>
          <a:prstGeom prst="rect">
            <a:avLst/>
          </a:prstGeom>
          <a:noFill/>
        </p:spPr>
        <p:txBody>
          <a:bodyPr wrap="square" rtlCol="0">
            <a:spAutoFit/>
          </a:bodyPr>
          <a:lstStyle/>
          <a:p>
            <a:pPr algn="ctr">
              <a:defRPr/>
            </a:pPr>
            <a:r>
              <a:rPr lang="en-US" sz="6000" dirty="0">
                <a:solidFill>
                  <a:prstClr val="black"/>
                </a:solidFill>
                <a:latin typeface="Bernard MT Condensed" panose="02050806060905020404" pitchFamily="18" charset="0"/>
              </a:rPr>
              <a:t>Hospitality</a:t>
            </a:r>
            <a:r>
              <a:rPr lang="en-US" sz="8000" dirty="0">
                <a:solidFill>
                  <a:prstClr val="black"/>
                </a:solidFill>
                <a:latin typeface="Calibri"/>
              </a:rPr>
              <a:t> </a:t>
            </a:r>
          </a:p>
        </p:txBody>
      </p:sp>
      <p:pic>
        <p:nvPicPr>
          <p:cNvPr id="4" name="Picture 3" descr="A group of people eating food at a restaurant&#10;&#10;Description automatically generated">
            <a:extLst>
              <a:ext uri="{FF2B5EF4-FFF2-40B4-BE49-F238E27FC236}">
                <a16:creationId xmlns:a16="http://schemas.microsoft.com/office/drawing/2014/main" id="{325F09DB-707F-40EF-91E8-37B20F2FE0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75673" y="0"/>
            <a:ext cx="6992329" cy="6858000"/>
          </a:xfrm>
          <a:prstGeom prst="rect">
            <a:avLst/>
          </a:prstGeom>
        </p:spPr>
      </p:pic>
      <p:pic>
        <p:nvPicPr>
          <p:cNvPr id="6" name="Picture 5" descr="A group of people posing for the camera&#10;&#10;Description automatically generated">
            <a:extLst>
              <a:ext uri="{FF2B5EF4-FFF2-40B4-BE49-F238E27FC236}">
                <a16:creationId xmlns:a16="http://schemas.microsoft.com/office/drawing/2014/main" id="{D48951F8-CD2F-42D0-B37F-7AB1D84B02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45529"/>
            <a:ext cx="6992328" cy="2812473"/>
          </a:xfrm>
          <a:prstGeom prst="rect">
            <a:avLst/>
          </a:prstGeom>
        </p:spPr>
      </p:pic>
    </p:spTree>
    <p:extLst>
      <p:ext uri="{BB962C8B-B14F-4D97-AF65-F5344CB8AC3E}">
        <p14:creationId xmlns:p14="http://schemas.microsoft.com/office/powerpoint/2010/main" val="71094945"/>
      </p:ext>
    </p:extLst>
  </p:cSld>
  <p:clrMapOvr>
    <a:masterClrMapping/>
  </p:clrMapOvr>
  <p:transition advTm="5250"/>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61000">
              <a:srgbClr val="00CC66">
                <a:alpha val="42000"/>
                <a:lumMod val="81000"/>
                <a:lumOff val="19000"/>
              </a:srgbClr>
            </a:gs>
            <a:gs pos="0">
              <a:srgbClr val="AB805D"/>
            </a:gs>
          </a:gsLst>
          <a:path path="circle">
            <a:fillToRect l="100000" t="100000"/>
          </a:path>
        </a:gra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562F073-93FA-4E36-BB22-846ABC3E4407}"/>
              </a:ext>
            </a:extLst>
          </p:cNvPr>
          <p:cNvSpPr/>
          <p:nvPr/>
        </p:nvSpPr>
        <p:spPr>
          <a:xfrm>
            <a:off x="628650" y="1209264"/>
            <a:ext cx="7886700" cy="4031873"/>
          </a:xfrm>
          <a:prstGeom prst="rect">
            <a:avLst/>
          </a:prstGeom>
        </p:spPr>
        <p:txBody>
          <a:bodyPr wrap="square">
            <a:spAutoFit/>
          </a:bodyPr>
          <a:lstStyle/>
          <a:p>
            <a:r>
              <a:rPr lang="en-US" sz="3200" dirty="0">
                <a:solidFill>
                  <a:srgbClr val="111111"/>
                </a:solidFill>
                <a:latin typeface="Sitka Display" panose="02000505000000020004" pitchFamily="2" charset="0"/>
              </a:rPr>
              <a:t>Benedictine hospitality is more than simply thinking new thoughts or feeling new feelings about people we either thought harshly of before, or, more likely, failed to think about at all. </a:t>
            </a:r>
          </a:p>
          <a:p>
            <a:endParaRPr lang="en-US" sz="3200" dirty="0">
              <a:solidFill>
                <a:srgbClr val="111111"/>
              </a:solidFill>
              <a:latin typeface="Sitka Display" panose="02000505000000020004" pitchFamily="2" charset="0"/>
            </a:endParaRPr>
          </a:p>
          <a:p>
            <a:r>
              <a:rPr lang="en-US" sz="3200" dirty="0">
                <a:solidFill>
                  <a:srgbClr val="111111"/>
                </a:solidFill>
                <a:latin typeface="Sitka Display" panose="02000505000000020004" pitchFamily="2" charset="0"/>
              </a:rPr>
              <a:t>Benedictine hospitality demands that we </a:t>
            </a:r>
            <a:r>
              <a:rPr lang="en-US" sz="3200" b="1" dirty="0">
                <a:solidFill>
                  <a:srgbClr val="111111"/>
                </a:solidFill>
                <a:latin typeface="Sitka Display" panose="02000505000000020004" pitchFamily="2" charset="0"/>
              </a:rPr>
              <a:t>open our lives to others as well.</a:t>
            </a:r>
            <a:endParaRPr lang="en-US" sz="3200" b="1" dirty="0">
              <a:solidFill>
                <a:prstClr val="black"/>
              </a:solidFill>
              <a:latin typeface="Sitka Display" panose="02000505000000020004" pitchFamily="2" charset="0"/>
            </a:endParaRPr>
          </a:p>
        </p:txBody>
      </p:sp>
    </p:spTree>
    <p:extLst>
      <p:ext uri="{BB962C8B-B14F-4D97-AF65-F5344CB8AC3E}">
        <p14:creationId xmlns:p14="http://schemas.microsoft.com/office/powerpoint/2010/main" val="33035806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A296B4D-C8C7-4169-9C6B-5CE2816462ED}"/>
              </a:ext>
            </a:extLst>
          </p:cNvPr>
          <p:cNvSpPr/>
          <p:nvPr/>
        </p:nvSpPr>
        <p:spPr>
          <a:xfrm>
            <a:off x="-1007164" y="503583"/>
            <a:ext cx="10323443" cy="2492990"/>
          </a:xfrm>
          <a:prstGeom prst="rect">
            <a:avLst/>
          </a:prstGeom>
        </p:spPr>
        <p:txBody>
          <a:bodyPr wrap="square">
            <a:spAutoFit/>
          </a:bodyPr>
          <a:lstStyle/>
          <a:p>
            <a:endParaRPr lang="en-US" sz="3600" dirty="0">
              <a:solidFill>
                <a:prstClr val="black"/>
              </a:solidFill>
              <a:latin typeface="Arial" panose="020B0604020202020204" pitchFamily="34" charset="0"/>
            </a:endParaRPr>
          </a:p>
          <a:p>
            <a:endParaRPr lang="en-US" sz="3600" dirty="0">
              <a:solidFill>
                <a:prstClr val="black"/>
              </a:solidFill>
              <a:latin typeface="Arial" panose="020B0604020202020204" pitchFamily="34" charset="0"/>
            </a:endParaRPr>
          </a:p>
          <a:p>
            <a:r>
              <a:rPr lang="en-US" sz="2800" dirty="0">
                <a:solidFill>
                  <a:prstClr val="black"/>
                </a:solidFill>
                <a:latin typeface="Arial" panose="020B0604020202020204" pitchFamily="34" charset="0"/>
              </a:rPr>
              <a:t>															</a:t>
            </a:r>
          </a:p>
          <a:p>
            <a:endParaRPr lang="en-US" sz="2800" dirty="0">
              <a:solidFill>
                <a:prstClr val="black"/>
              </a:solidFill>
              <a:latin typeface="Calibri" panose="020F0502020204030204"/>
            </a:endParaRPr>
          </a:p>
        </p:txBody>
      </p:sp>
      <p:pic>
        <p:nvPicPr>
          <p:cNvPr id="4" name="Picture 3">
            <a:extLst>
              <a:ext uri="{FF2B5EF4-FFF2-40B4-BE49-F238E27FC236}">
                <a16:creationId xmlns:a16="http://schemas.microsoft.com/office/drawing/2014/main" id="{054F3D80-628F-49D8-8402-17A6117BEA8E}"/>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65042" y="-11570"/>
            <a:ext cx="10012037" cy="6365987"/>
          </a:xfrm>
          <a:prstGeom prst="rect">
            <a:avLst/>
          </a:prstGeom>
        </p:spPr>
      </p:pic>
    </p:spTree>
    <p:extLst>
      <p:ext uri="{BB962C8B-B14F-4D97-AF65-F5344CB8AC3E}">
        <p14:creationId xmlns:p14="http://schemas.microsoft.com/office/powerpoint/2010/main" val="21712806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rgbClr val="FFFF00"/>
            </a:gs>
            <a:gs pos="91000">
              <a:srgbClr val="009900"/>
            </a:gs>
          </a:gsLst>
          <a:lin ang="2700000" scaled="1"/>
          <a:tileRect/>
        </a:gra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9740978-BCFD-4031-A165-E1164D86C647}"/>
              </a:ext>
            </a:extLst>
          </p:cNvPr>
          <p:cNvSpPr/>
          <p:nvPr/>
        </p:nvSpPr>
        <p:spPr>
          <a:xfrm>
            <a:off x="590550" y="291548"/>
            <a:ext cx="7734300" cy="6955750"/>
          </a:xfrm>
          <a:prstGeom prst="rect">
            <a:avLst/>
          </a:prstGeom>
        </p:spPr>
        <p:txBody>
          <a:bodyPr wrap="square">
            <a:spAutoFit/>
          </a:bodyPr>
          <a:lstStyle/>
          <a:p>
            <a:pPr algn="ctr"/>
            <a:r>
              <a:rPr lang="en-US" sz="5400" b="1" dirty="0">
                <a:solidFill>
                  <a:srgbClr val="000000"/>
                </a:solidFill>
                <a:latin typeface="Spinnaker"/>
              </a:rPr>
              <a:t>“Hot or “Cold" Culture? </a:t>
            </a:r>
          </a:p>
          <a:p>
            <a:endParaRPr lang="en-US" sz="4800" dirty="0">
              <a:solidFill>
                <a:srgbClr val="000000"/>
              </a:solidFill>
              <a:latin typeface="Spinnaker"/>
            </a:endParaRPr>
          </a:p>
          <a:p>
            <a:r>
              <a:rPr lang="en-US" sz="3600" b="1" dirty="0">
                <a:solidFill>
                  <a:srgbClr val="000000"/>
                </a:solidFill>
                <a:latin typeface="Spinnaker"/>
              </a:rPr>
              <a:t>Hot (sometimes rural/tribal) cultures most highly value relationships.</a:t>
            </a:r>
          </a:p>
          <a:p>
            <a:endParaRPr lang="en-US" sz="3600" b="1" i="1" dirty="0">
              <a:solidFill>
                <a:srgbClr val="000000"/>
              </a:solidFill>
              <a:latin typeface="Spinnaker"/>
            </a:endParaRPr>
          </a:p>
          <a:p>
            <a:r>
              <a:rPr lang="en-US" sz="3600" b="1" dirty="0">
                <a:solidFill>
                  <a:srgbClr val="000000"/>
                </a:solidFill>
                <a:latin typeface="Spinnaker"/>
              </a:rPr>
              <a:t>Cold (sometimes urban) cultures most highly value efficiency.</a:t>
            </a:r>
            <a:r>
              <a:rPr lang="en-US" sz="3600" dirty="0">
                <a:solidFill>
                  <a:srgbClr val="000000"/>
                </a:solidFill>
                <a:latin typeface="Spinnaker"/>
              </a:rPr>
              <a:t> </a:t>
            </a:r>
          </a:p>
          <a:p>
            <a:endParaRPr lang="en-US" sz="3600" dirty="0">
              <a:solidFill>
                <a:srgbClr val="000000"/>
              </a:solidFill>
              <a:latin typeface="Spinnaker"/>
            </a:endParaRPr>
          </a:p>
          <a:p>
            <a:r>
              <a:rPr lang="en-US" sz="3600" i="1" dirty="0">
                <a:solidFill>
                  <a:srgbClr val="000000"/>
                </a:solidFill>
                <a:latin typeface="Spinnaker"/>
              </a:rPr>
              <a:t>Are you from a hot or a cold culture?</a:t>
            </a:r>
            <a:endParaRPr lang="en-US" sz="3600" dirty="0">
              <a:solidFill>
                <a:srgbClr val="000000"/>
              </a:solidFill>
              <a:latin typeface="Spinnaker"/>
            </a:endParaRPr>
          </a:p>
          <a:p>
            <a:endParaRPr lang="en-US" sz="4400" dirty="0">
              <a:solidFill>
                <a:srgbClr val="000000"/>
              </a:solidFill>
              <a:latin typeface="Spinnaker"/>
            </a:endParaRPr>
          </a:p>
          <a:p>
            <a:endParaRPr lang="en-US" sz="2400" dirty="0">
              <a:solidFill>
                <a:srgbClr val="000000"/>
              </a:solidFill>
              <a:latin typeface="Spinnaker"/>
            </a:endParaRPr>
          </a:p>
          <a:p>
            <a:endParaRPr lang="en-US" sz="2400" dirty="0">
              <a:solidFill>
                <a:srgbClr val="000000"/>
              </a:solidFill>
              <a:latin typeface="Spinnaker"/>
            </a:endParaRPr>
          </a:p>
        </p:txBody>
      </p:sp>
    </p:spTree>
    <p:extLst>
      <p:ext uri="{BB962C8B-B14F-4D97-AF65-F5344CB8AC3E}">
        <p14:creationId xmlns:p14="http://schemas.microsoft.com/office/powerpoint/2010/main" val="34623395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758D468-1C93-4EA6-BECE-7AE3015261AF}"/>
              </a:ext>
            </a:extLst>
          </p:cNvPr>
          <p:cNvSpPr/>
          <p:nvPr/>
        </p:nvSpPr>
        <p:spPr>
          <a:xfrm>
            <a:off x="6096000" y="678348"/>
            <a:ext cx="2705100" cy="4401205"/>
          </a:xfrm>
          <a:prstGeom prst="rect">
            <a:avLst/>
          </a:prstGeom>
        </p:spPr>
        <p:txBody>
          <a:bodyPr wrap="square">
            <a:spAutoFit/>
          </a:bodyPr>
          <a:lstStyle/>
          <a:p>
            <a:r>
              <a:rPr lang="en-US" sz="2000" b="1" dirty="0">
                <a:solidFill>
                  <a:prstClr val="black"/>
                </a:solidFill>
                <a:latin typeface="utopia-std"/>
              </a:rPr>
              <a:t>Anglo-Americans are often concerned with time. To avoid scheduling conflicts they may prefer for someone to call before dropping by their home.</a:t>
            </a:r>
          </a:p>
          <a:p>
            <a:endParaRPr lang="en-US" sz="2000" b="1" dirty="0">
              <a:solidFill>
                <a:prstClr val="black"/>
              </a:solidFill>
              <a:latin typeface="utopia-std"/>
            </a:endParaRPr>
          </a:p>
          <a:p>
            <a:r>
              <a:rPr lang="en-US" sz="2000" b="1" dirty="0">
                <a:solidFill>
                  <a:prstClr val="black"/>
                </a:solidFill>
                <a:latin typeface="utopia-std"/>
              </a:rPr>
              <a:t>Many other culture</a:t>
            </a:r>
            <a:r>
              <a:rPr lang="en-US" sz="2000" b="1" i="1" dirty="0">
                <a:solidFill>
                  <a:prstClr val="black"/>
                </a:solidFill>
                <a:latin typeface="utopia-std"/>
              </a:rPr>
              <a:t>s</a:t>
            </a:r>
            <a:r>
              <a:rPr lang="en-US" sz="2000" b="1" dirty="0">
                <a:solidFill>
                  <a:prstClr val="black"/>
                </a:solidFill>
                <a:latin typeface="utopia-std"/>
              </a:rPr>
              <a:t>, however, consider it an honor to receive guests at any time, even unannounced.</a:t>
            </a:r>
            <a:endParaRPr lang="en-US" sz="2000" b="1" dirty="0">
              <a:solidFill>
                <a:prstClr val="black"/>
              </a:solidFill>
              <a:latin typeface="Calibri" panose="020F0502020204030204"/>
            </a:endParaRPr>
          </a:p>
        </p:txBody>
      </p:sp>
      <p:pic>
        <p:nvPicPr>
          <p:cNvPr id="4" name="Picture 3">
            <a:extLst>
              <a:ext uri="{FF2B5EF4-FFF2-40B4-BE49-F238E27FC236}">
                <a16:creationId xmlns:a16="http://schemas.microsoft.com/office/drawing/2014/main" id="{52DB10B2-C2B9-4639-8B01-980693F9F2EF}"/>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14350" y="678348"/>
            <a:ext cx="6405800" cy="5121965"/>
          </a:xfrm>
          <a:prstGeom prst="rect">
            <a:avLst/>
          </a:prstGeom>
        </p:spPr>
      </p:pic>
    </p:spTree>
    <p:extLst>
      <p:ext uri="{BB962C8B-B14F-4D97-AF65-F5344CB8AC3E}">
        <p14:creationId xmlns:p14="http://schemas.microsoft.com/office/powerpoint/2010/main" val="15961287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F174C31-4A88-402F-9CC9-53FB770FBD41}"/>
              </a:ext>
            </a:extLst>
          </p:cNvPr>
          <p:cNvSpPr/>
          <p:nvPr/>
        </p:nvSpPr>
        <p:spPr>
          <a:xfrm flipH="1">
            <a:off x="6415162" y="691370"/>
            <a:ext cx="2576439" cy="4401205"/>
          </a:xfrm>
          <a:prstGeom prst="rect">
            <a:avLst/>
          </a:prstGeom>
        </p:spPr>
        <p:txBody>
          <a:bodyPr wrap="square">
            <a:spAutoFit/>
          </a:bodyPr>
          <a:lstStyle/>
          <a:p>
            <a:r>
              <a:rPr lang="en-US" sz="2000" b="1" dirty="0">
                <a:solidFill>
                  <a:prstClr val="black"/>
                </a:solidFill>
                <a:latin typeface="utopia-std"/>
              </a:rPr>
              <a:t>Among Congolese and other Central Africans, it is improper for men and women who don’t know each other to shake hands. Instead, they touch the backs of each others’ hands. </a:t>
            </a:r>
          </a:p>
          <a:p>
            <a:endParaRPr lang="en-US" sz="2000" b="1" dirty="0">
              <a:solidFill>
                <a:prstClr val="black"/>
              </a:solidFill>
              <a:latin typeface="utopia-std"/>
            </a:endParaRPr>
          </a:p>
          <a:p>
            <a:endParaRPr lang="en-US" sz="2000" b="1" dirty="0">
              <a:solidFill>
                <a:prstClr val="black"/>
              </a:solidFill>
              <a:latin typeface="utopia-std"/>
            </a:endParaRPr>
          </a:p>
          <a:p>
            <a:r>
              <a:rPr lang="en-US" sz="2000" b="1" dirty="0">
                <a:solidFill>
                  <a:prstClr val="black"/>
                </a:solidFill>
                <a:latin typeface="utopia-std"/>
              </a:rPr>
              <a:t>Imagine how this might play out during the greeting time of a worship service.</a:t>
            </a:r>
            <a:endParaRPr lang="en-US" sz="2000" b="1" dirty="0">
              <a:solidFill>
                <a:prstClr val="black"/>
              </a:solidFill>
              <a:latin typeface="Calibri" panose="020F0502020204030204"/>
            </a:endParaRPr>
          </a:p>
        </p:txBody>
      </p:sp>
      <p:pic>
        <p:nvPicPr>
          <p:cNvPr id="7" name="Picture 6">
            <a:extLst>
              <a:ext uri="{FF2B5EF4-FFF2-40B4-BE49-F238E27FC236}">
                <a16:creationId xmlns:a16="http://schemas.microsoft.com/office/drawing/2014/main" id="{980BC041-BE67-4EEB-B1E9-A7BFDF7C2D47}"/>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524000" y="0"/>
            <a:ext cx="7790828" cy="6414448"/>
          </a:xfrm>
          <a:prstGeom prst="rect">
            <a:avLst/>
          </a:prstGeom>
        </p:spPr>
      </p:pic>
      <p:sp>
        <p:nvSpPr>
          <p:cNvPr id="8" name="TextBox 7">
            <a:extLst>
              <a:ext uri="{FF2B5EF4-FFF2-40B4-BE49-F238E27FC236}">
                <a16:creationId xmlns:a16="http://schemas.microsoft.com/office/drawing/2014/main" id="{868C2D21-18E3-48EB-9A2A-67AD42D7C4E0}"/>
              </a:ext>
            </a:extLst>
          </p:cNvPr>
          <p:cNvSpPr txBox="1"/>
          <p:nvPr/>
        </p:nvSpPr>
        <p:spPr>
          <a:xfrm>
            <a:off x="-4840027" y="9601200"/>
            <a:ext cx="8329555" cy="230832"/>
          </a:xfrm>
          <a:prstGeom prst="rect">
            <a:avLst/>
          </a:prstGeom>
          <a:noFill/>
        </p:spPr>
        <p:txBody>
          <a:bodyPr wrap="square" rtlCol="0">
            <a:spAutoFit/>
          </a:bodyPr>
          <a:lstStyle/>
          <a:p>
            <a:r>
              <a:rPr lang="en-US" sz="900">
                <a:solidFill>
                  <a:prstClr val="black"/>
                </a:solidFill>
                <a:latin typeface="Calibri" panose="020F0502020204030204"/>
                <a:hlinkClick r:id="rId3" tooltip="https://en.wikipedia.org/wiki/Mongo_people"/>
              </a:rPr>
              <a:t>This Photo</a:t>
            </a:r>
            <a:r>
              <a:rPr lang="en-US" sz="900">
                <a:solidFill>
                  <a:prstClr val="black"/>
                </a:solidFill>
                <a:latin typeface="Calibri" panose="020F0502020204030204"/>
              </a:rPr>
              <a:t> by Unknown Author is licensed under </a:t>
            </a:r>
            <a:r>
              <a:rPr lang="en-US" sz="900">
                <a:solidFill>
                  <a:prstClr val="black"/>
                </a:solidFill>
                <a:latin typeface="Calibri" panose="020F0502020204030204"/>
                <a:hlinkClick r:id="rId4" tooltip="https://creativecommons.org/licenses/by-sa/3.0/"/>
              </a:rPr>
              <a:t>CC BY-SA</a:t>
            </a:r>
            <a:endParaRPr lang="en-US" sz="900">
              <a:solidFill>
                <a:prstClr val="black"/>
              </a:solidFill>
              <a:latin typeface="Calibri" panose="020F0502020204030204"/>
            </a:endParaRPr>
          </a:p>
        </p:txBody>
      </p:sp>
    </p:spTree>
    <p:extLst>
      <p:ext uri="{BB962C8B-B14F-4D97-AF65-F5344CB8AC3E}">
        <p14:creationId xmlns:p14="http://schemas.microsoft.com/office/powerpoint/2010/main" val="6800150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45B786B-55CC-493A-A0F8-99714AC3961C}"/>
              </a:ext>
            </a:extLst>
          </p:cNvPr>
          <p:cNvSpPr/>
          <p:nvPr/>
        </p:nvSpPr>
        <p:spPr>
          <a:xfrm>
            <a:off x="571500" y="628235"/>
            <a:ext cx="8001000" cy="5601533"/>
          </a:xfrm>
          <a:prstGeom prst="rect">
            <a:avLst/>
          </a:prstGeom>
        </p:spPr>
        <p:txBody>
          <a:bodyPr wrap="square">
            <a:spAutoFit/>
          </a:bodyPr>
          <a:lstStyle/>
          <a:p>
            <a:r>
              <a:rPr lang="en-US" sz="3000" dirty="0">
                <a:solidFill>
                  <a:srgbClr val="252525"/>
                </a:solidFill>
                <a:latin typeface="Trebuchet MS" panose="020B0603020202020204" pitchFamily="34" charset="0"/>
              </a:rPr>
              <a:t>The word translated “hospitality” in the New Testament means “</a:t>
            </a:r>
            <a:r>
              <a:rPr lang="en-US" sz="3000" b="1" dirty="0">
                <a:solidFill>
                  <a:srgbClr val="252525"/>
                </a:solidFill>
                <a:latin typeface="Trebuchet MS" panose="020B0603020202020204" pitchFamily="34" charset="0"/>
              </a:rPr>
              <a:t>love of strangers.” </a:t>
            </a:r>
          </a:p>
          <a:p>
            <a:endParaRPr lang="en-US" sz="2800" dirty="0">
              <a:solidFill>
                <a:srgbClr val="252525"/>
              </a:solidFill>
              <a:latin typeface="Trebuchet MS" panose="020B0603020202020204" pitchFamily="34" charset="0"/>
            </a:endParaRPr>
          </a:p>
          <a:p>
            <a:endParaRPr lang="en-US" sz="2800" dirty="0">
              <a:solidFill>
                <a:srgbClr val="252525"/>
              </a:solidFill>
              <a:latin typeface="Trebuchet MS" panose="020B0603020202020204" pitchFamily="34" charset="0"/>
            </a:endParaRPr>
          </a:p>
          <a:p>
            <a:r>
              <a:rPr lang="en-US" sz="2800" dirty="0">
                <a:solidFill>
                  <a:prstClr val="black"/>
                </a:solidFill>
                <a:latin typeface="Trebuchet MS" panose="020B0603020202020204" pitchFamily="34" charset="0"/>
              </a:rPr>
              <a:t>“When an alien lives with you in your land, do not mistreat him. The alien living with you must be treated as one of your native-born. </a:t>
            </a:r>
          </a:p>
          <a:p>
            <a:r>
              <a:rPr lang="en-US" sz="2800" i="1" dirty="0">
                <a:solidFill>
                  <a:prstClr val="black"/>
                </a:solidFill>
                <a:latin typeface="&amp;quot"/>
              </a:rPr>
              <a:t>Love him as yourself</a:t>
            </a:r>
            <a:r>
              <a:rPr lang="en-US" sz="2800" dirty="0">
                <a:solidFill>
                  <a:prstClr val="black"/>
                </a:solidFill>
                <a:latin typeface="Trebuchet MS" panose="020B0603020202020204" pitchFamily="34" charset="0"/>
              </a:rPr>
              <a:t>, for you were aliens in Egypt.” </a:t>
            </a:r>
            <a:r>
              <a:rPr lang="en-US" sz="2800" dirty="0">
                <a:solidFill>
                  <a:srgbClr val="252525"/>
                </a:solidFill>
                <a:latin typeface="Trebuchet MS" panose="020B0603020202020204" pitchFamily="34" charset="0"/>
              </a:rPr>
              <a:t>	</a:t>
            </a:r>
          </a:p>
          <a:p>
            <a:endParaRPr lang="en-US" sz="2800" dirty="0">
              <a:solidFill>
                <a:srgbClr val="252525"/>
              </a:solidFill>
              <a:latin typeface="Trebuchet MS" panose="020B0603020202020204" pitchFamily="34" charset="0"/>
            </a:endParaRPr>
          </a:p>
          <a:p>
            <a:pPr algn="r"/>
            <a:r>
              <a:rPr lang="en-US" sz="2800" dirty="0">
                <a:solidFill>
                  <a:srgbClr val="252525"/>
                </a:solidFill>
                <a:latin typeface="Trebuchet MS" panose="020B0603020202020204" pitchFamily="34" charset="0"/>
              </a:rPr>
              <a:t>Leviticus 19:33-34</a:t>
            </a:r>
          </a:p>
          <a:p>
            <a:r>
              <a:rPr lang="en-US" sz="2800" dirty="0">
                <a:solidFill>
                  <a:srgbClr val="252525"/>
                </a:solidFill>
                <a:latin typeface="Trebuchet MS" panose="020B0603020202020204" pitchFamily="34" charset="0"/>
              </a:rPr>
              <a:t>				</a:t>
            </a:r>
            <a:endParaRPr lang="en-US" sz="2800" dirty="0">
              <a:solidFill>
                <a:prstClr val="black"/>
              </a:solidFill>
              <a:latin typeface="Trebuchet MS" panose="020B0603020202020204" pitchFamily="34" charset="0"/>
            </a:endParaRPr>
          </a:p>
          <a:p>
            <a:endParaRPr lang="en-US" dirty="0">
              <a:solidFill>
                <a:prstClr val="black"/>
              </a:solidFill>
              <a:latin typeface="Calibri" panose="020F0502020204030204"/>
            </a:endParaRPr>
          </a:p>
        </p:txBody>
      </p:sp>
    </p:spTree>
    <p:extLst>
      <p:ext uri="{BB962C8B-B14F-4D97-AF65-F5344CB8AC3E}">
        <p14:creationId xmlns:p14="http://schemas.microsoft.com/office/powerpoint/2010/main" val="32577712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9740978-BCFD-4031-A165-E1164D86C647}"/>
              </a:ext>
            </a:extLst>
          </p:cNvPr>
          <p:cNvSpPr/>
          <p:nvPr/>
        </p:nvSpPr>
        <p:spPr>
          <a:xfrm>
            <a:off x="-848138" y="291551"/>
            <a:ext cx="10243929" cy="1508105"/>
          </a:xfrm>
          <a:prstGeom prst="rect">
            <a:avLst/>
          </a:prstGeom>
        </p:spPr>
        <p:txBody>
          <a:bodyPr wrap="square">
            <a:spAutoFit/>
          </a:bodyPr>
          <a:lstStyle/>
          <a:p>
            <a:endParaRPr lang="en-US" sz="4400" dirty="0">
              <a:solidFill>
                <a:srgbClr val="000000"/>
              </a:solidFill>
              <a:latin typeface="Spinnaker"/>
            </a:endParaRPr>
          </a:p>
          <a:p>
            <a:endParaRPr lang="en-US" sz="2400" dirty="0">
              <a:solidFill>
                <a:srgbClr val="000000"/>
              </a:solidFill>
              <a:latin typeface="Spinnaker"/>
            </a:endParaRPr>
          </a:p>
          <a:p>
            <a:endParaRPr lang="en-US" sz="2400" dirty="0">
              <a:solidFill>
                <a:srgbClr val="000000"/>
              </a:solidFill>
              <a:latin typeface="Spinnaker"/>
            </a:endParaRPr>
          </a:p>
        </p:txBody>
      </p:sp>
      <p:sp>
        <p:nvSpPr>
          <p:cNvPr id="3" name="TextBox 2">
            <a:extLst>
              <a:ext uri="{FF2B5EF4-FFF2-40B4-BE49-F238E27FC236}">
                <a16:creationId xmlns:a16="http://schemas.microsoft.com/office/drawing/2014/main" id="{EF110190-DFDC-44FD-BEB5-9AE855968348}"/>
              </a:ext>
            </a:extLst>
          </p:cNvPr>
          <p:cNvSpPr txBox="1"/>
          <p:nvPr/>
        </p:nvSpPr>
        <p:spPr>
          <a:xfrm>
            <a:off x="342132" y="589998"/>
            <a:ext cx="2577533" cy="5016758"/>
          </a:xfrm>
          <a:prstGeom prst="rect">
            <a:avLst/>
          </a:prstGeom>
          <a:noFill/>
        </p:spPr>
        <p:txBody>
          <a:bodyPr wrap="square" rtlCol="0">
            <a:spAutoFit/>
          </a:bodyPr>
          <a:lstStyle/>
          <a:p>
            <a:r>
              <a:rPr lang="en-US" sz="2000" b="1" dirty="0">
                <a:solidFill>
                  <a:prstClr val="black"/>
                </a:solidFill>
                <a:latin typeface="Calibri" panose="020F0502020204030204"/>
              </a:rPr>
              <a:t>“Don’t take any money in your money belts—no gold, silver, or even copper coins.</a:t>
            </a:r>
          </a:p>
          <a:p>
            <a:endParaRPr lang="en-US" sz="2000" b="1" dirty="0">
              <a:solidFill>
                <a:prstClr val="black"/>
              </a:solidFill>
              <a:latin typeface="Calibri" panose="020F0502020204030204"/>
            </a:endParaRPr>
          </a:p>
          <a:p>
            <a:r>
              <a:rPr lang="en-US" sz="2000" b="1" baseline="30000" dirty="0">
                <a:solidFill>
                  <a:prstClr val="black"/>
                </a:solidFill>
                <a:latin typeface="Calibri" panose="020F0502020204030204"/>
              </a:rPr>
              <a:t> ”</a:t>
            </a:r>
            <a:r>
              <a:rPr lang="en-US" sz="2000" b="1" dirty="0">
                <a:solidFill>
                  <a:prstClr val="black"/>
                </a:solidFill>
                <a:latin typeface="Calibri" panose="020F0502020204030204"/>
              </a:rPr>
              <a:t>Don’t carry a traveler’s bag with a change of clothes and sandals or even a walking stick. Don’t hesitate to accept hospitality, because those who work deserve to be fed.”</a:t>
            </a:r>
          </a:p>
          <a:p>
            <a:endParaRPr lang="en-US" sz="2000" dirty="0">
              <a:solidFill>
                <a:prstClr val="black"/>
              </a:solidFill>
              <a:latin typeface="Calibri" panose="020F0502020204030204"/>
            </a:endParaRPr>
          </a:p>
          <a:p>
            <a:pPr algn="r"/>
            <a:r>
              <a:rPr lang="en-US" sz="2000" dirty="0">
                <a:solidFill>
                  <a:prstClr val="black"/>
                </a:solidFill>
                <a:latin typeface="Calibri" panose="020F0502020204030204"/>
              </a:rPr>
              <a:t>Matthew 10:9-10 </a:t>
            </a:r>
            <a:r>
              <a:rPr lang="en-US" sz="1400" dirty="0">
                <a:solidFill>
                  <a:prstClr val="black"/>
                </a:solidFill>
                <a:latin typeface="Calibri" panose="020F0502020204030204"/>
              </a:rPr>
              <a:t>NLT</a:t>
            </a:r>
            <a:endParaRPr lang="en-US" sz="1400" dirty="0">
              <a:solidFill>
                <a:prstClr val="black"/>
              </a:solidFill>
              <a:latin typeface="Trebuchet MS" panose="020B0603020202020204" pitchFamily="34" charset="0"/>
            </a:endParaRPr>
          </a:p>
        </p:txBody>
      </p:sp>
      <p:pic>
        <p:nvPicPr>
          <p:cNvPr id="4" name="Picture 3">
            <a:extLst>
              <a:ext uri="{FF2B5EF4-FFF2-40B4-BE49-F238E27FC236}">
                <a16:creationId xmlns:a16="http://schemas.microsoft.com/office/drawing/2014/main" id="{8F33BD3E-FAC4-4C51-A2CC-8BE2A5CB2FF0}"/>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997086" y="1648583"/>
            <a:ext cx="6146914" cy="3409764"/>
          </a:xfrm>
          <a:prstGeom prst="rect">
            <a:avLst/>
          </a:prstGeom>
        </p:spPr>
      </p:pic>
      <p:sp>
        <p:nvSpPr>
          <p:cNvPr id="5" name="TextBox 4">
            <a:extLst>
              <a:ext uri="{FF2B5EF4-FFF2-40B4-BE49-F238E27FC236}">
                <a16:creationId xmlns:a16="http://schemas.microsoft.com/office/drawing/2014/main" id="{5CE43756-4C24-44A8-A42F-CD20FABF3F3F}"/>
              </a:ext>
            </a:extLst>
          </p:cNvPr>
          <p:cNvSpPr txBox="1"/>
          <p:nvPr/>
        </p:nvSpPr>
        <p:spPr>
          <a:xfrm>
            <a:off x="-4253948" y="6529946"/>
            <a:ext cx="45719" cy="6463308"/>
          </a:xfrm>
          <a:prstGeom prst="rect">
            <a:avLst/>
          </a:prstGeom>
          <a:noFill/>
        </p:spPr>
        <p:txBody>
          <a:bodyPr wrap="square" rtlCol="0">
            <a:spAutoFit/>
          </a:bodyPr>
          <a:lstStyle/>
          <a:p>
            <a:r>
              <a:rPr lang="en-US" sz="900">
                <a:solidFill>
                  <a:prstClr val="black"/>
                </a:solidFill>
                <a:latin typeface="Calibri" panose="020F0502020204030204"/>
                <a:hlinkClick r:id="rId3" tooltip="http://marciglass.com/2015/12/27/the-beginning-of-the-good-news"/>
              </a:rPr>
              <a:t>This Photo</a:t>
            </a:r>
            <a:r>
              <a:rPr lang="en-US" sz="900">
                <a:solidFill>
                  <a:prstClr val="black"/>
                </a:solidFill>
                <a:latin typeface="Calibri" panose="020F0502020204030204"/>
              </a:rPr>
              <a:t> by Unknown Author is licensed under </a:t>
            </a:r>
            <a:r>
              <a:rPr lang="en-US" sz="900">
                <a:solidFill>
                  <a:prstClr val="black"/>
                </a:solidFill>
                <a:latin typeface="Calibri" panose="020F0502020204030204"/>
                <a:hlinkClick r:id="rId4" tooltip="https://creativecommons.org/licenses/by-sa/3.0/"/>
              </a:rPr>
              <a:t>CC BY-SA</a:t>
            </a:r>
            <a:endParaRPr lang="en-US" sz="900">
              <a:solidFill>
                <a:prstClr val="black"/>
              </a:solidFill>
              <a:latin typeface="Calibri" panose="020F0502020204030204"/>
            </a:endParaRPr>
          </a:p>
        </p:txBody>
      </p:sp>
    </p:spTree>
    <p:extLst>
      <p:ext uri="{BB962C8B-B14F-4D97-AF65-F5344CB8AC3E}">
        <p14:creationId xmlns:p14="http://schemas.microsoft.com/office/powerpoint/2010/main" val="12652880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4DFC4B8-F128-4E4A-A5F2-EF52E4F0F8C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81263" y="0"/>
            <a:ext cx="10353294" cy="6802526"/>
          </a:xfrm>
          <a:prstGeom prst="rect">
            <a:avLst/>
          </a:prstGeom>
        </p:spPr>
      </p:pic>
      <p:sp>
        <p:nvSpPr>
          <p:cNvPr id="7" name="TextBox 6">
            <a:extLst>
              <a:ext uri="{FF2B5EF4-FFF2-40B4-BE49-F238E27FC236}">
                <a16:creationId xmlns:a16="http://schemas.microsoft.com/office/drawing/2014/main" id="{3B0B5BD2-E911-448F-9B7F-940EE1C78DF0}"/>
              </a:ext>
            </a:extLst>
          </p:cNvPr>
          <p:cNvSpPr txBox="1"/>
          <p:nvPr/>
        </p:nvSpPr>
        <p:spPr>
          <a:xfrm>
            <a:off x="367735" y="4447560"/>
            <a:ext cx="8439382" cy="1815882"/>
          </a:xfrm>
          <a:prstGeom prst="rect">
            <a:avLst/>
          </a:prstGeom>
          <a:solidFill>
            <a:schemeClr val="tx1">
              <a:alpha val="42000"/>
            </a:schemeClr>
          </a:solidFill>
        </p:spPr>
        <p:txBody>
          <a:bodyPr wrap="square" rtlCol="0">
            <a:spAutoFit/>
          </a:bodyPr>
          <a:lstStyle/>
          <a:p>
            <a:r>
              <a:rPr lang="en-US" sz="2400" dirty="0">
                <a:solidFill>
                  <a:prstClr val="white"/>
                </a:solidFill>
                <a:latin typeface="&amp;quot"/>
              </a:rPr>
              <a:t>“And all the believers met together in one place and shared everything they had. </a:t>
            </a:r>
            <a:r>
              <a:rPr lang="en-US" sz="2400" b="1" baseline="30000" dirty="0">
                <a:solidFill>
                  <a:prstClr val="white"/>
                </a:solidFill>
                <a:latin typeface="&amp;quot"/>
              </a:rPr>
              <a:t> </a:t>
            </a:r>
            <a:r>
              <a:rPr lang="en-US" sz="2400" dirty="0">
                <a:solidFill>
                  <a:prstClr val="white"/>
                </a:solidFill>
                <a:latin typeface="&amp;quot"/>
              </a:rPr>
              <a:t>They sold their property and possessions and shared the money with those in need.” </a:t>
            </a:r>
            <a:r>
              <a:rPr lang="en-US" sz="3200" dirty="0">
                <a:solidFill>
                  <a:prstClr val="white"/>
                </a:solidFill>
                <a:latin typeface="&amp;quot"/>
              </a:rPr>
              <a:t>	 </a:t>
            </a:r>
          </a:p>
          <a:p>
            <a:r>
              <a:rPr lang="en-US" sz="3200" dirty="0">
                <a:solidFill>
                  <a:prstClr val="white"/>
                </a:solidFill>
                <a:latin typeface="&amp;quot"/>
              </a:rPr>
              <a:t>						           </a:t>
            </a:r>
            <a:r>
              <a:rPr lang="en-US" sz="2000" dirty="0">
                <a:solidFill>
                  <a:prstClr val="white"/>
                </a:solidFill>
                <a:latin typeface="&amp;quot"/>
              </a:rPr>
              <a:t>Acts 2:44-45 </a:t>
            </a:r>
            <a:r>
              <a:rPr lang="en-US" sz="1400" dirty="0">
                <a:solidFill>
                  <a:prstClr val="white"/>
                </a:solidFill>
                <a:latin typeface="&amp;quot"/>
              </a:rPr>
              <a:t>NLT</a:t>
            </a:r>
            <a:endParaRPr lang="en-US" sz="1400" dirty="0">
              <a:solidFill>
                <a:prstClr val="white"/>
              </a:solidFill>
              <a:latin typeface="Calibri" panose="020F0502020204030204"/>
            </a:endParaRPr>
          </a:p>
        </p:txBody>
      </p:sp>
    </p:spTree>
    <p:extLst>
      <p:ext uri="{BB962C8B-B14F-4D97-AF65-F5344CB8AC3E}">
        <p14:creationId xmlns:p14="http://schemas.microsoft.com/office/powerpoint/2010/main" val="14414726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8A8327E-AE05-4924-A023-F6C52143429F}"/>
              </a:ext>
            </a:extLst>
          </p:cNvPr>
          <p:cNvSpPr txBox="1"/>
          <p:nvPr/>
        </p:nvSpPr>
        <p:spPr>
          <a:xfrm>
            <a:off x="5342022" y="730961"/>
            <a:ext cx="3176337" cy="3960058"/>
          </a:xfrm>
          <a:prstGeom prst="rect">
            <a:avLst/>
          </a:prstGeom>
          <a:noFill/>
        </p:spPr>
        <p:txBody>
          <a:bodyPr wrap="square" rtlCol="0">
            <a:spAutoFit/>
          </a:bodyPr>
          <a:lstStyle/>
          <a:p>
            <a:endParaRPr lang="en-US" sz="3200" b="1" baseline="30000" dirty="0">
              <a:solidFill>
                <a:prstClr val="black"/>
              </a:solidFill>
              <a:latin typeface="Calibri" panose="020F0502020204030204"/>
            </a:endParaRPr>
          </a:p>
          <a:p>
            <a:r>
              <a:rPr lang="en-US" sz="2400" dirty="0">
                <a:solidFill>
                  <a:prstClr val="black"/>
                </a:solidFill>
                <a:latin typeface="Calibri" panose="020F0502020204030204"/>
              </a:rPr>
              <a:t>One of the requirements of a church leader:</a:t>
            </a:r>
          </a:p>
          <a:p>
            <a:endParaRPr lang="en-US" sz="3200" b="1" dirty="0">
              <a:solidFill>
                <a:prstClr val="black"/>
              </a:solidFill>
              <a:latin typeface="Calibri" panose="020F0502020204030204"/>
            </a:endParaRPr>
          </a:p>
          <a:p>
            <a:r>
              <a:rPr lang="en-US" sz="2800" b="1" dirty="0">
                <a:solidFill>
                  <a:prstClr val="black"/>
                </a:solidFill>
                <a:latin typeface="Calibri" panose="020F0502020204030204"/>
              </a:rPr>
              <a:t>“He must enjoy having guests in his home.” </a:t>
            </a:r>
          </a:p>
          <a:p>
            <a:pPr algn="r"/>
            <a:r>
              <a:rPr lang="en-US" sz="2400" dirty="0">
                <a:solidFill>
                  <a:prstClr val="black"/>
                </a:solidFill>
                <a:latin typeface="Calibri" panose="020F0502020204030204"/>
              </a:rPr>
              <a:t> Titus </a:t>
            </a:r>
            <a:r>
              <a:rPr lang="en-US" dirty="0">
                <a:solidFill>
                  <a:prstClr val="black"/>
                </a:solidFill>
                <a:latin typeface="Calibri" panose="020F0502020204030204"/>
              </a:rPr>
              <a:t>1:8 NLT</a:t>
            </a:r>
          </a:p>
          <a:p>
            <a:endParaRPr lang="en-US" dirty="0">
              <a:solidFill>
                <a:prstClr val="black"/>
              </a:solidFill>
              <a:latin typeface="Calibri" panose="020F0502020204030204"/>
            </a:endParaRPr>
          </a:p>
        </p:txBody>
      </p:sp>
      <p:pic>
        <p:nvPicPr>
          <p:cNvPr id="5" name="Picture 4">
            <a:extLst>
              <a:ext uri="{FF2B5EF4-FFF2-40B4-BE49-F238E27FC236}">
                <a16:creationId xmlns:a16="http://schemas.microsoft.com/office/drawing/2014/main" id="{98F12485-8180-4429-8967-DE7EFD08AE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0109" y="1186990"/>
            <a:ext cx="4638989" cy="3048000"/>
          </a:xfrm>
          <a:prstGeom prst="rect">
            <a:avLst/>
          </a:prstGeom>
        </p:spPr>
      </p:pic>
    </p:spTree>
    <p:extLst>
      <p:ext uri="{BB962C8B-B14F-4D97-AF65-F5344CB8AC3E}">
        <p14:creationId xmlns:p14="http://schemas.microsoft.com/office/powerpoint/2010/main" val="12681732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4E8422E-1439-417A-AAC9-4A189B4E3D51}"/>
              </a:ext>
            </a:extLst>
          </p:cNvPr>
          <p:cNvSpPr txBox="1"/>
          <p:nvPr/>
        </p:nvSpPr>
        <p:spPr>
          <a:xfrm>
            <a:off x="770021" y="4583162"/>
            <a:ext cx="7331810" cy="2123658"/>
          </a:xfrm>
          <a:prstGeom prst="rect">
            <a:avLst/>
          </a:prstGeom>
          <a:noFill/>
        </p:spPr>
        <p:txBody>
          <a:bodyPr wrap="square" rtlCol="0">
            <a:spAutoFit/>
          </a:bodyPr>
          <a:lstStyle/>
          <a:p>
            <a:endParaRPr lang="en-US" sz="2400" b="1" baseline="30000" dirty="0">
              <a:solidFill>
                <a:prstClr val="black"/>
              </a:solidFill>
              <a:latin typeface="Calibri" panose="020F0502020204030204"/>
            </a:endParaRPr>
          </a:p>
          <a:p>
            <a:r>
              <a:rPr lang="en-US" sz="2200" b="1" baseline="30000" dirty="0">
                <a:solidFill>
                  <a:prstClr val="black"/>
                </a:solidFill>
                <a:latin typeface="Calibri" panose="020F0502020204030204"/>
              </a:rPr>
              <a:t>“</a:t>
            </a:r>
            <a:r>
              <a:rPr lang="en-US" sz="2200" b="1" dirty="0">
                <a:solidFill>
                  <a:prstClr val="black"/>
                </a:solidFill>
                <a:latin typeface="Calibri" panose="020F0502020204030204"/>
              </a:rPr>
              <a:t>Don’t forget to show hospitality to strangers, for some who have done this have entertained angels without realizing it!”    </a:t>
            </a:r>
            <a:r>
              <a:rPr lang="en-US" sz="3600" dirty="0">
                <a:solidFill>
                  <a:prstClr val="black"/>
                </a:solidFill>
                <a:latin typeface="Calibri" panose="020F0502020204030204"/>
              </a:rPr>
              <a:t>					</a:t>
            </a:r>
            <a:r>
              <a:rPr lang="en-US" sz="2000" dirty="0">
                <a:solidFill>
                  <a:prstClr val="black"/>
                </a:solidFill>
                <a:latin typeface="Calibri" panose="020F0502020204030204"/>
              </a:rPr>
              <a:t>          Hebrews 13:2 </a:t>
            </a:r>
            <a:r>
              <a:rPr lang="en-US" dirty="0">
                <a:solidFill>
                  <a:prstClr val="black"/>
                </a:solidFill>
                <a:latin typeface="Calibri" panose="020F0502020204030204"/>
              </a:rPr>
              <a:t>NLT</a:t>
            </a:r>
          </a:p>
          <a:p>
            <a:endParaRPr lang="en-US" dirty="0">
              <a:solidFill>
                <a:prstClr val="black"/>
              </a:solidFill>
              <a:latin typeface="Calibri" panose="020F0502020204030204"/>
            </a:endParaRPr>
          </a:p>
          <a:p>
            <a:endParaRPr lang="en-US" dirty="0">
              <a:solidFill>
                <a:prstClr val="black"/>
              </a:solidFill>
              <a:latin typeface="Calibri" panose="020F0502020204030204"/>
            </a:endParaRPr>
          </a:p>
        </p:txBody>
      </p:sp>
      <p:pic>
        <p:nvPicPr>
          <p:cNvPr id="8" name="Picture 7">
            <a:extLst>
              <a:ext uri="{FF2B5EF4-FFF2-40B4-BE49-F238E27FC236}">
                <a16:creationId xmlns:a16="http://schemas.microsoft.com/office/drawing/2014/main" id="{536344CB-A75B-4BDC-93A1-E75D9C45E818}"/>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70023" y="33486"/>
            <a:ext cx="7331811" cy="4549676"/>
          </a:xfrm>
          <a:prstGeom prst="rect">
            <a:avLst/>
          </a:prstGeom>
        </p:spPr>
      </p:pic>
    </p:spTree>
    <p:extLst>
      <p:ext uri="{BB962C8B-B14F-4D97-AF65-F5344CB8AC3E}">
        <p14:creationId xmlns:p14="http://schemas.microsoft.com/office/powerpoint/2010/main" val="9864716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A group of people sitting at a table&#10;&#10;Description automatically generated">
            <a:extLst>
              <a:ext uri="{FF2B5EF4-FFF2-40B4-BE49-F238E27FC236}">
                <a16:creationId xmlns:a16="http://schemas.microsoft.com/office/drawing/2014/main" id="{349FD9EC-9B6F-4B3D-B25F-8B7C6A9278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84046"/>
            <a:ext cx="8651374" cy="5063558"/>
          </a:xfrm>
          <a:prstGeom prst="rect">
            <a:avLst/>
          </a:prstGeom>
        </p:spPr>
      </p:pic>
      <p:pic>
        <p:nvPicPr>
          <p:cNvPr id="13" name="Picture 12" descr="A person in a red shirt&#10;&#10;Description automatically generated">
            <a:extLst>
              <a:ext uri="{FF2B5EF4-FFF2-40B4-BE49-F238E27FC236}">
                <a16:creationId xmlns:a16="http://schemas.microsoft.com/office/drawing/2014/main" id="{618C44BF-23F8-4F46-912A-5CEA9AD648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48044" y="0"/>
            <a:ext cx="3905142" cy="3690560"/>
          </a:xfrm>
          <a:prstGeom prst="rect">
            <a:avLst/>
          </a:prstGeom>
        </p:spPr>
      </p:pic>
      <p:sp>
        <p:nvSpPr>
          <p:cNvPr id="6" name="TextBox 5">
            <a:extLst>
              <a:ext uri="{FF2B5EF4-FFF2-40B4-BE49-F238E27FC236}">
                <a16:creationId xmlns:a16="http://schemas.microsoft.com/office/drawing/2014/main" id="{D25155FE-3D35-4823-92B2-43ECB210393F}"/>
              </a:ext>
            </a:extLst>
          </p:cNvPr>
          <p:cNvSpPr txBox="1"/>
          <p:nvPr/>
        </p:nvSpPr>
        <p:spPr>
          <a:xfrm>
            <a:off x="0" y="1"/>
            <a:ext cx="5915026" cy="2154436"/>
          </a:xfrm>
          <a:prstGeom prst="rect">
            <a:avLst/>
          </a:prstGeom>
          <a:gradFill flip="none" rotWithShape="1">
            <a:gsLst>
              <a:gs pos="0">
                <a:schemeClr val="accent1">
                  <a:lumMod val="0"/>
                  <a:lumOff val="100000"/>
                </a:schemeClr>
              </a:gs>
              <a:gs pos="31000">
                <a:schemeClr val="accent1">
                  <a:lumMod val="0"/>
                  <a:lumOff val="100000"/>
                </a:schemeClr>
              </a:gs>
              <a:gs pos="100000">
                <a:schemeClr val="accent1">
                  <a:lumMod val="100000"/>
                </a:schemeClr>
              </a:gs>
            </a:gsLst>
            <a:path path="circle">
              <a:fillToRect l="50000" t="-80000" r="50000" b="180000"/>
            </a:path>
            <a:tileRect/>
          </a:gradFill>
        </p:spPr>
        <p:txBody>
          <a:bodyPr wrap="square" rtlCol="0">
            <a:spAutoFit/>
          </a:bodyPr>
          <a:lstStyle/>
          <a:p>
            <a:r>
              <a:rPr lang="en-US" sz="2800" b="1" dirty="0">
                <a:solidFill>
                  <a:srgbClr val="000000"/>
                </a:solidFill>
                <a:latin typeface="Agency FB" panose="020B0503020202020204" pitchFamily="34" charset="0"/>
              </a:rPr>
              <a:t>        </a:t>
            </a:r>
          </a:p>
          <a:p>
            <a:r>
              <a:rPr lang="en-US" sz="3600" b="1" dirty="0">
                <a:solidFill>
                  <a:srgbClr val="000000"/>
                </a:solidFill>
                <a:latin typeface="Agency FB" panose="020B0503020202020204" pitchFamily="34" charset="0"/>
              </a:rPr>
              <a:t>“Show hospitality to one another.”     </a:t>
            </a:r>
          </a:p>
          <a:p>
            <a:r>
              <a:rPr lang="en-US" sz="1400" b="1" dirty="0">
                <a:solidFill>
                  <a:srgbClr val="000000"/>
                </a:solidFill>
                <a:latin typeface="Agency FB" panose="020B0503020202020204" pitchFamily="34" charset="0"/>
              </a:rPr>
              <a:t>  </a:t>
            </a:r>
          </a:p>
          <a:p>
            <a:pPr algn="r"/>
            <a:r>
              <a:rPr lang="en-US" sz="2800" dirty="0">
                <a:solidFill>
                  <a:prstClr val="black"/>
                </a:solidFill>
                <a:latin typeface="Agency FB" panose="020B0503020202020204" pitchFamily="34" charset="0"/>
              </a:rPr>
              <a:t>1 Peter 4:9 </a:t>
            </a:r>
            <a:r>
              <a:rPr lang="en-US" sz="2000" dirty="0">
                <a:solidFill>
                  <a:prstClr val="black"/>
                </a:solidFill>
                <a:latin typeface="Agency FB" panose="020B0503020202020204" pitchFamily="34" charset="0"/>
              </a:rPr>
              <a:t>ESV     </a:t>
            </a:r>
          </a:p>
          <a:p>
            <a:endParaRPr lang="en-US" sz="2800" dirty="0">
              <a:solidFill>
                <a:prstClr val="black"/>
              </a:solidFill>
              <a:latin typeface="&amp;quot"/>
            </a:endParaRPr>
          </a:p>
        </p:txBody>
      </p:sp>
      <p:pic>
        <p:nvPicPr>
          <p:cNvPr id="19" name="Picture 18" descr="A group of people standing around a table&#10;&#10;Description automatically generated">
            <a:extLst>
              <a:ext uri="{FF2B5EF4-FFF2-40B4-BE49-F238E27FC236}">
                <a16:creationId xmlns:a16="http://schemas.microsoft.com/office/drawing/2014/main" id="{11ED8EE0-9D68-445E-B4F3-A8B1B7E2E74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05218" y="2914650"/>
            <a:ext cx="5647968" cy="3943350"/>
          </a:xfrm>
          <a:prstGeom prst="rect">
            <a:avLst/>
          </a:prstGeom>
        </p:spPr>
      </p:pic>
    </p:spTree>
    <p:extLst>
      <p:ext uri="{BB962C8B-B14F-4D97-AF65-F5344CB8AC3E}">
        <p14:creationId xmlns:p14="http://schemas.microsoft.com/office/powerpoint/2010/main" val="1220792931"/>
      </p:ext>
    </p:extLst>
  </p:cSld>
  <p:clrMapOvr>
    <a:masterClrMapping/>
  </p:clrMapOvr>
  <p:transition advTm="5266"/>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0317B86-90E3-4C91-9963-BB806538445C}"/>
              </a:ext>
            </a:extLst>
          </p:cNvPr>
          <p:cNvSpPr/>
          <p:nvPr/>
        </p:nvSpPr>
        <p:spPr>
          <a:xfrm>
            <a:off x="5775159" y="913006"/>
            <a:ext cx="3015916" cy="5755422"/>
          </a:xfrm>
          <a:prstGeom prst="rect">
            <a:avLst/>
          </a:prstGeom>
        </p:spPr>
        <p:txBody>
          <a:bodyPr wrap="square">
            <a:spAutoFit/>
          </a:bodyPr>
          <a:lstStyle/>
          <a:p>
            <a:r>
              <a:rPr lang="en-US" sz="2400" dirty="0">
                <a:solidFill>
                  <a:srgbClr val="252525"/>
                </a:solidFill>
                <a:latin typeface="Trebuchet MS" panose="020B0603020202020204" pitchFamily="34" charset="0"/>
              </a:rPr>
              <a:t>As Jesus said, </a:t>
            </a:r>
            <a:r>
              <a:rPr lang="en-US" sz="2400" b="1" baseline="30000" dirty="0">
                <a:solidFill>
                  <a:prstClr val="black"/>
                </a:solidFill>
                <a:latin typeface="Calibri" panose="020F0502020204030204"/>
              </a:rPr>
              <a:t>13 </a:t>
            </a:r>
            <a:r>
              <a:rPr lang="en-US" sz="2400" dirty="0">
                <a:solidFill>
                  <a:prstClr val="black"/>
                </a:solidFill>
                <a:latin typeface="Calibri" panose="020F0502020204030204"/>
              </a:rPr>
              <a:t>Instead, invite the poor, the crippled, the lame, and the blind.</a:t>
            </a:r>
          </a:p>
          <a:p>
            <a:endParaRPr lang="en-US" sz="2400" dirty="0">
              <a:solidFill>
                <a:prstClr val="black"/>
              </a:solidFill>
              <a:latin typeface="Calibri" panose="020F0502020204030204"/>
            </a:endParaRPr>
          </a:p>
          <a:p>
            <a:r>
              <a:rPr lang="en-US" sz="2400" dirty="0">
                <a:solidFill>
                  <a:prstClr val="black"/>
                </a:solidFill>
                <a:latin typeface="Calibri" panose="020F0502020204030204"/>
              </a:rPr>
              <a:t> </a:t>
            </a:r>
            <a:r>
              <a:rPr lang="en-US" sz="2400" b="1" baseline="30000" dirty="0">
                <a:solidFill>
                  <a:prstClr val="black"/>
                </a:solidFill>
                <a:latin typeface="Calibri" panose="020F0502020204030204"/>
              </a:rPr>
              <a:t>14 </a:t>
            </a:r>
            <a:r>
              <a:rPr lang="en-US" sz="2400" dirty="0">
                <a:solidFill>
                  <a:prstClr val="black"/>
                </a:solidFill>
                <a:latin typeface="Calibri" panose="020F0502020204030204"/>
              </a:rPr>
              <a:t>Then at the resurrection of the righteous, God will reward you for inviting those who could not repay you.”</a:t>
            </a:r>
            <a:r>
              <a:rPr lang="en-US" sz="3200" dirty="0">
                <a:solidFill>
                  <a:prstClr val="black"/>
                </a:solidFill>
                <a:latin typeface="Calibri" panose="020F0502020204030204"/>
              </a:rPr>
              <a:t>	</a:t>
            </a:r>
          </a:p>
          <a:p>
            <a:r>
              <a:rPr lang="en-US" sz="1400" dirty="0">
                <a:solidFill>
                  <a:prstClr val="black"/>
                </a:solidFill>
                <a:latin typeface="Calibri" panose="020F0502020204030204"/>
              </a:rPr>
              <a:t>  </a:t>
            </a:r>
          </a:p>
          <a:p>
            <a:r>
              <a:rPr lang="en-US" sz="3200" dirty="0">
                <a:solidFill>
                  <a:prstClr val="black"/>
                </a:solidFill>
                <a:latin typeface="Calibri" panose="020F0502020204030204"/>
              </a:rPr>
              <a:t>     </a:t>
            </a:r>
            <a:r>
              <a:rPr lang="en-US" sz="2400" dirty="0">
                <a:solidFill>
                  <a:prstClr val="black"/>
                </a:solidFill>
                <a:latin typeface="Calibri" panose="020F0502020204030204"/>
              </a:rPr>
              <a:t>Luke 14:13-14 </a:t>
            </a:r>
            <a:r>
              <a:rPr lang="en-US" dirty="0">
                <a:solidFill>
                  <a:prstClr val="black"/>
                </a:solidFill>
                <a:latin typeface="Calibri" panose="020F0502020204030204"/>
              </a:rPr>
              <a:t>NLT</a:t>
            </a:r>
          </a:p>
          <a:p>
            <a:endParaRPr lang="en-US" sz="3200" dirty="0">
              <a:solidFill>
                <a:prstClr val="black"/>
              </a:solidFill>
              <a:latin typeface="Calibri" panose="020F0502020204030204"/>
            </a:endParaRPr>
          </a:p>
          <a:p>
            <a:endParaRPr lang="en-US" dirty="0">
              <a:solidFill>
                <a:prstClr val="black"/>
              </a:solidFill>
              <a:latin typeface="Calibri" panose="020F0502020204030204"/>
            </a:endParaRPr>
          </a:p>
        </p:txBody>
      </p:sp>
      <p:pic>
        <p:nvPicPr>
          <p:cNvPr id="4" name="Picture 3">
            <a:extLst>
              <a:ext uri="{FF2B5EF4-FFF2-40B4-BE49-F238E27FC236}">
                <a16:creationId xmlns:a16="http://schemas.microsoft.com/office/drawing/2014/main" id="{6B5DE1D7-E133-4962-861A-7E17FAD3913E}"/>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34190" y="913008"/>
            <a:ext cx="6243852" cy="4156299"/>
          </a:xfrm>
          <a:prstGeom prst="rect">
            <a:avLst/>
          </a:prstGeom>
        </p:spPr>
      </p:pic>
    </p:spTree>
    <p:extLst>
      <p:ext uri="{BB962C8B-B14F-4D97-AF65-F5344CB8AC3E}">
        <p14:creationId xmlns:p14="http://schemas.microsoft.com/office/powerpoint/2010/main" val="30174825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139243E-7950-40C6-8BE0-83A81D3811C1}"/>
              </a:ext>
            </a:extLst>
          </p:cNvPr>
          <p:cNvSpPr>
            <a:spLocks noChangeArrowheads="1"/>
          </p:cNvSpPr>
          <p:nvPr/>
        </p:nvSpPr>
        <p:spPr bwMode="auto">
          <a:xfrm>
            <a:off x="5478466" y="561776"/>
            <a:ext cx="3473031" cy="5304314"/>
          </a:xfrm>
          <a:prstGeom prst="rect">
            <a:avLst/>
          </a:prstGeom>
          <a:solidFill>
            <a:srgbClr val="CEDEF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2830" tIns="0" rIns="214245" bIns="71415" numCol="1" anchor="ctr" anchorCtr="0" compatLnSpc="1">
            <a:prstTxWarp prst="textNoShape">
              <a:avLst/>
            </a:prstTxWarp>
            <a:spAutoFit/>
          </a:bodyPr>
          <a:lstStyle>
            <a:lvl1pPr indent="2286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2000" b="1" dirty="0">
                <a:solidFill>
                  <a:srgbClr val="3D3D3D"/>
                </a:solidFill>
                <a:latin typeface="Arial Narrow" panose="020B0606020202030204" pitchFamily="34" charset="0"/>
              </a:rPr>
              <a:t>34 “Then the King will say to those on his right, ‘Come, you who are blessed by my Father, inherit the Kingdom prepared for you from the creation of the world. </a:t>
            </a:r>
          </a:p>
          <a:p>
            <a:r>
              <a:rPr lang="en-US" altLang="en-US" sz="2000" b="1" dirty="0">
                <a:solidFill>
                  <a:srgbClr val="3D3D3D"/>
                </a:solidFill>
                <a:latin typeface="Arial Narrow" panose="020B0606020202030204" pitchFamily="34" charset="0"/>
              </a:rPr>
              <a:t>35 For I was hungry, and you fed me. I was thirsty, and you gave me a drink. I was a stranger, and you invited me into your home. </a:t>
            </a:r>
          </a:p>
          <a:p>
            <a:r>
              <a:rPr lang="en-US" altLang="en-US" sz="2000" b="1" dirty="0">
                <a:solidFill>
                  <a:srgbClr val="3D3D3D"/>
                </a:solidFill>
                <a:latin typeface="Arial Narrow" panose="020B0606020202030204" pitchFamily="34" charset="0"/>
              </a:rPr>
              <a:t>36 I was naked, and you gave me clothing. I was sick, and you cared for me. I was in prison, and you visited me.’ </a:t>
            </a:r>
          </a:p>
          <a:p>
            <a:r>
              <a:rPr lang="en-US" altLang="en-US" sz="2000" b="1" i="1" dirty="0">
                <a:solidFill>
                  <a:srgbClr val="3D3D3D"/>
                </a:solidFill>
                <a:latin typeface="Georgia" panose="02040502050405020303" pitchFamily="18" charset="0"/>
              </a:rPr>
              <a:t> </a:t>
            </a:r>
          </a:p>
          <a:p>
            <a:pPr algn="ctr"/>
            <a:r>
              <a:rPr lang="en-US" altLang="en-US" sz="2000" b="1" dirty="0">
                <a:solidFill>
                  <a:srgbClr val="3D3D3D"/>
                </a:solidFill>
                <a:latin typeface="Georgia" panose="02040502050405020303" pitchFamily="18" charset="0"/>
              </a:rPr>
              <a:t>             </a:t>
            </a:r>
            <a:r>
              <a:rPr lang="en-US" altLang="en-US" b="1" dirty="0">
                <a:solidFill>
                  <a:srgbClr val="3D3D3D"/>
                </a:solidFill>
                <a:latin typeface="Arial Narrow" panose="020B0606020202030204" pitchFamily="34" charset="0"/>
              </a:rPr>
              <a:t>Mathew 25:34-36 </a:t>
            </a:r>
            <a:r>
              <a:rPr lang="en-US" altLang="en-US" sz="1400" dirty="0">
                <a:solidFill>
                  <a:srgbClr val="3D3D3D"/>
                </a:solidFill>
                <a:latin typeface="Arial Narrow" panose="020B0606020202030204" pitchFamily="34" charset="0"/>
              </a:rPr>
              <a:t>NLT</a:t>
            </a:r>
            <a:endParaRPr lang="en-US" altLang="en-US" sz="1400" dirty="0">
              <a:solidFill>
                <a:prstClr val="black"/>
              </a:solidFill>
              <a:latin typeface="Arial Narrow" panose="020B0606020202030204" pitchFamily="34" charset="0"/>
            </a:endParaRPr>
          </a:p>
        </p:txBody>
      </p:sp>
      <p:pic>
        <p:nvPicPr>
          <p:cNvPr id="1026" name="Picture 2">
            <a:hlinkClick r:id="" action="ppaction://noaction"/>
            <a:extLst>
              <a:ext uri="{FF2B5EF4-FFF2-40B4-BE49-F238E27FC236}">
                <a16:creationId xmlns:a16="http://schemas.microsoft.com/office/drawing/2014/main" id="{3F5B03B7-A1CB-493B-AC90-DB0C778931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13275" y="-50800"/>
            <a:ext cx="476250" cy="714375"/>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3">
            <a:extLst>
              <a:ext uri="{FF2B5EF4-FFF2-40B4-BE49-F238E27FC236}">
                <a16:creationId xmlns:a16="http://schemas.microsoft.com/office/drawing/2014/main" id="{8D77A141-FCFD-4A8D-9098-B88FA994ADB3}"/>
              </a:ext>
            </a:extLst>
          </p:cNvPr>
          <p:cNvSpPr>
            <a:spLocks noChangeAspect="1" noChangeArrowheads="1"/>
          </p:cNvSpPr>
          <p:nvPr/>
        </p:nvSpPr>
        <p:spPr bwMode="auto">
          <a:xfrm>
            <a:off x="3360738" y="-508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Calibri" panose="020F0502020204030204"/>
            </a:endParaRPr>
          </a:p>
        </p:txBody>
      </p:sp>
      <p:pic>
        <p:nvPicPr>
          <p:cNvPr id="14" name="Picture 13">
            <a:extLst>
              <a:ext uri="{FF2B5EF4-FFF2-40B4-BE49-F238E27FC236}">
                <a16:creationId xmlns:a16="http://schemas.microsoft.com/office/drawing/2014/main" id="{A79AEA28-DA1F-407A-8D1D-069A82E3185A}"/>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61473" y="561776"/>
            <a:ext cx="5843578" cy="3894284"/>
          </a:xfrm>
          <a:prstGeom prst="rect">
            <a:avLst/>
          </a:prstGeom>
        </p:spPr>
      </p:pic>
    </p:spTree>
    <p:extLst>
      <p:ext uri="{BB962C8B-B14F-4D97-AF65-F5344CB8AC3E}">
        <p14:creationId xmlns:p14="http://schemas.microsoft.com/office/powerpoint/2010/main" val="4391462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22B9ACF-E5F4-4744-A819-9C7DCF5821CA}"/>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56673" y="-15524"/>
            <a:ext cx="11283707" cy="6559625"/>
          </a:xfrm>
          <a:prstGeom prst="rect">
            <a:avLst/>
          </a:prstGeom>
        </p:spPr>
      </p:pic>
      <p:sp>
        <p:nvSpPr>
          <p:cNvPr id="9" name="TextBox 8">
            <a:extLst>
              <a:ext uri="{FF2B5EF4-FFF2-40B4-BE49-F238E27FC236}">
                <a16:creationId xmlns:a16="http://schemas.microsoft.com/office/drawing/2014/main" id="{F417DFB7-5607-4BF0-A5CE-DF64E233C916}"/>
              </a:ext>
            </a:extLst>
          </p:cNvPr>
          <p:cNvSpPr txBox="1"/>
          <p:nvPr/>
        </p:nvSpPr>
        <p:spPr>
          <a:xfrm>
            <a:off x="432659" y="313901"/>
            <a:ext cx="8165910" cy="1846659"/>
          </a:xfrm>
          <a:prstGeom prst="rect">
            <a:avLst/>
          </a:prstGeom>
          <a:noFill/>
        </p:spPr>
        <p:txBody>
          <a:bodyPr wrap="square" rtlCol="0">
            <a:spAutoFit/>
          </a:bodyPr>
          <a:lstStyle/>
          <a:p>
            <a:r>
              <a:rPr lang="en-US" sz="2400" b="1" baseline="30000" dirty="0">
                <a:solidFill>
                  <a:prstClr val="white"/>
                </a:solidFill>
                <a:latin typeface="&amp;quot"/>
              </a:rPr>
              <a:t> </a:t>
            </a:r>
            <a:r>
              <a:rPr lang="en-US" sz="2400" b="1" dirty="0">
                <a:solidFill>
                  <a:prstClr val="white"/>
                </a:solidFill>
                <a:latin typeface="&amp;quot"/>
              </a:rPr>
              <a:t>“And the King will say, ‘I tell you the truth, when you did it to one of the least of these my brothers and sisters, you were doing it to me!’ </a:t>
            </a:r>
          </a:p>
          <a:p>
            <a:r>
              <a:rPr lang="en-US" sz="2400" b="1" dirty="0">
                <a:solidFill>
                  <a:prstClr val="white"/>
                </a:solidFill>
                <a:latin typeface="&amp;quot"/>
              </a:rPr>
              <a:t>                                      </a:t>
            </a:r>
            <a:r>
              <a:rPr lang="en-US" sz="2000" b="1" dirty="0">
                <a:solidFill>
                  <a:prstClr val="white"/>
                </a:solidFill>
                <a:latin typeface="&amp;quot"/>
              </a:rPr>
              <a:t>Matthew 25:40 </a:t>
            </a:r>
            <a:r>
              <a:rPr lang="en-US" dirty="0">
                <a:solidFill>
                  <a:prstClr val="white"/>
                </a:solidFill>
                <a:latin typeface="&amp;quot"/>
              </a:rPr>
              <a:t>NLT</a:t>
            </a:r>
          </a:p>
          <a:p>
            <a:endParaRPr lang="en-US" dirty="0">
              <a:solidFill>
                <a:prstClr val="black"/>
              </a:solidFill>
              <a:latin typeface="Calibri" panose="020F0502020204030204"/>
            </a:endParaRPr>
          </a:p>
        </p:txBody>
      </p:sp>
    </p:spTree>
    <p:extLst>
      <p:ext uri="{BB962C8B-B14F-4D97-AF65-F5344CB8AC3E}">
        <p14:creationId xmlns:p14="http://schemas.microsoft.com/office/powerpoint/2010/main" val="40260067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2F677A7-C8F5-43A5-8C48-182E7E5AAA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1945" y="0"/>
            <a:ext cx="7800109" cy="6364889"/>
          </a:xfrm>
          <a:prstGeom prst="rect">
            <a:avLst/>
          </a:prstGeom>
        </p:spPr>
      </p:pic>
    </p:spTree>
    <p:extLst>
      <p:ext uri="{BB962C8B-B14F-4D97-AF65-F5344CB8AC3E}">
        <p14:creationId xmlns:p14="http://schemas.microsoft.com/office/powerpoint/2010/main" val="42380346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C9AB9B8-7D76-4059-839F-ADA97CA7DE6F}"/>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523999" y="0"/>
            <a:ext cx="12191999" cy="6430108"/>
          </a:xfrm>
          <a:prstGeom prst="rect">
            <a:avLst/>
          </a:prstGeom>
        </p:spPr>
      </p:pic>
      <p:sp>
        <p:nvSpPr>
          <p:cNvPr id="2" name="TextBox 1">
            <a:extLst>
              <a:ext uri="{FF2B5EF4-FFF2-40B4-BE49-F238E27FC236}">
                <a16:creationId xmlns:a16="http://schemas.microsoft.com/office/drawing/2014/main" id="{C8910EE1-FE44-4F6F-AE49-D2D6C69E3400}"/>
              </a:ext>
            </a:extLst>
          </p:cNvPr>
          <p:cNvSpPr txBox="1"/>
          <p:nvPr/>
        </p:nvSpPr>
        <p:spPr>
          <a:xfrm>
            <a:off x="737937" y="569844"/>
            <a:ext cx="6737684" cy="5386090"/>
          </a:xfrm>
          <a:prstGeom prst="rect">
            <a:avLst/>
          </a:prstGeom>
          <a:noFill/>
        </p:spPr>
        <p:txBody>
          <a:bodyPr wrap="square" rtlCol="0">
            <a:spAutoFit/>
          </a:bodyPr>
          <a:lstStyle/>
          <a:p>
            <a:pPr algn="ctr"/>
            <a:r>
              <a:rPr lang="en-US" sz="6000" dirty="0">
                <a:solidFill>
                  <a:prstClr val="black"/>
                </a:solidFill>
                <a:latin typeface="Britannic Bold" panose="020B0903060703020204" pitchFamily="34" charset="0"/>
              </a:rPr>
              <a:t>Our Goal </a:t>
            </a:r>
          </a:p>
          <a:p>
            <a:endParaRPr lang="en-US" sz="6000" dirty="0">
              <a:solidFill>
                <a:prstClr val="black"/>
              </a:solidFill>
              <a:latin typeface="Calibri" panose="020F0502020204030204"/>
            </a:endParaRPr>
          </a:p>
          <a:p>
            <a:endParaRPr lang="en-US" sz="6000" dirty="0">
              <a:solidFill>
                <a:prstClr val="black"/>
              </a:solidFill>
              <a:latin typeface="Calibri" panose="020F0502020204030204"/>
            </a:endParaRPr>
          </a:p>
          <a:p>
            <a:r>
              <a:rPr lang="en-US" sz="2800" dirty="0">
                <a:solidFill>
                  <a:prstClr val="black"/>
                </a:solidFill>
                <a:latin typeface="Calibri" panose="020F0502020204030204"/>
              </a:rPr>
              <a:t>  </a:t>
            </a:r>
          </a:p>
          <a:p>
            <a:pPr algn="ctr"/>
            <a:r>
              <a:rPr lang="en-US" sz="4000" b="1" dirty="0">
                <a:solidFill>
                  <a:prstClr val="black"/>
                </a:solidFill>
                <a:latin typeface="Calibri" panose="020F0502020204030204"/>
              </a:rPr>
              <a:t>No one leaves Hilltop Church without making a friend.*</a:t>
            </a:r>
          </a:p>
          <a:p>
            <a:r>
              <a:rPr lang="en-US" sz="1600" dirty="0">
                <a:solidFill>
                  <a:prstClr val="black"/>
                </a:solidFill>
                <a:latin typeface="Calibri" panose="020F0502020204030204"/>
              </a:rPr>
              <a:t>  </a:t>
            </a:r>
          </a:p>
          <a:p>
            <a:r>
              <a:rPr lang="en-US" sz="2000" i="1" dirty="0">
                <a:solidFill>
                  <a:prstClr val="black"/>
                </a:solidFill>
                <a:latin typeface="Calibri" panose="020F0502020204030204"/>
              </a:rPr>
              <a:t>*Someone who knows your name and is delighted to see you when you come back.</a:t>
            </a:r>
          </a:p>
        </p:txBody>
      </p:sp>
    </p:spTree>
    <p:extLst>
      <p:ext uri="{BB962C8B-B14F-4D97-AF65-F5344CB8AC3E}">
        <p14:creationId xmlns:p14="http://schemas.microsoft.com/office/powerpoint/2010/main" val="3824973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6" end="6"/>
                                            </p:txEl>
                                          </p:spTgt>
                                        </p:tgtEl>
                                        <p:attrNameLst>
                                          <p:attrName>style.visibility</p:attrName>
                                        </p:attrNameLst>
                                      </p:cBhvr>
                                      <p:to>
                                        <p:strVal val="visible"/>
                                      </p:to>
                                    </p:set>
                                    <p:animEffect transition="in" filter="fade">
                                      <p:cBhvr>
                                        <p:cTn id="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94C7688-B02B-4A56-93FF-0500BBAEB7BF}"/>
              </a:ext>
            </a:extLst>
          </p:cNvPr>
          <p:cNvSpPr/>
          <p:nvPr/>
        </p:nvSpPr>
        <p:spPr>
          <a:xfrm>
            <a:off x="1010655" y="1899475"/>
            <a:ext cx="7628021" cy="3785652"/>
          </a:xfrm>
          <a:prstGeom prst="rect">
            <a:avLst/>
          </a:prstGeom>
        </p:spPr>
        <p:txBody>
          <a:bodyPr wrap="square">
            <a:spAutoFit/>
          </a:bodyPr>
          <a:lstStyle/>
          <a:p>
            <a:r>
              <a:rPr lang="en-US" sz="3200" b="1" i="1" dirty="0">
                <a:solidFill>
                  <a:prstClr val="black"/>
                </a:solidFill>
                <a:latin typeface="&amp;quot"/>
              </a:rPr>
              <a:t>“May the God of endurance and encouragement grant you to live in such harmony with one another, in accord with Christ Jesus, that together you may with one voice glorify the God and Father of our Lord Jesus Christ.”</a:t>
            </a:r>
            <a:endParaRPr lang="en-US" sz="3200" b="1" dirty="0">
              <a:solidFill>
                <a:srgbClr val="666666"/>
              </a:solidFill>
              <a:latin typeface="Open Sans"/>
            </a:endParaRPr>
          </a:p>
          <a:p>
            <a:pPr algn="r"/>
            <a:r>
              <a:rPr lang="en-US" sz="2800" b="1" dirty="0">
                <a:solidFill>
                  <a:srgbClr val="666666"/>
                </a:solidFill>
                <a:latin typeface="Open Sans"/>
              </a:rPr>
              <a:t>						</a:t>
            </a:r>
            <a:r>
              <a:rPr lang="en-US" sz="4800" b="1" dirty="0">
                <a:solidFill>
                  <a:srgbClr val="666666"/>
                </a:solidFill>
                <a:latin typeface="Open Sans"/>
              </a:rPr>
              <a:t>	</a:t>
            </a:r>
            <a:endParaRPr lang="en-US" sz="4400" dirty="0">
              <a:solidFill>
                <a:prstClr val="black"/>
              </a:solidFill>
              <a:latin typeface="Calibri" panose="020F0502020204030204"/>
            </a:endParaRPr>
          </a:p>
        </p:txBody>
      </p:sp>
      <p:sp>
        <p:nvSpPr>
          <p:cNvPr id="3" name="Rectangle 2">
            <a:extLst>
              <a:ext uri="{FF2B5EF4-FFF2-40B4-BE49-F238E27FC236}">
                <a16:creationId xmlns:a16="http://schemas.microsoft.com/office/drawing/2014/main" id="{353C45E1-9F46-4010-970B-02D323AA4BCC}"/>
              </a:ext>
            </a:extLst>
          </p:cNvPr>
          <p:cNvSpPr/>
          <p:nvPr/>
        </p:nvSpPr>
        <p:spPr>
          <a:xfrm>
            <a:off x="2689273" y="667839"/>
            <a:ext cx="3765454" cy="769441"/>
          </a:xfrm>
          <a:prstGeom prst="rect">
            <a:avLst/>
          </a:prstGeom>
        </p:spPr>
        <p:txBody>
          <a:bodyPr wrap="none">
            <a:spAutoFit/>
          </a:bodyPr>
          <a:lstStyle/>
          <a:p>
            <a:r>
              <a:rPr lang="en-US" sz="4400" b="1" dirty="0">
                <a:solidFill>
                  <a:srgbClr val="666666"/>
                </a:solidFill>
                <a:latin typeface="&amp;quot"/>
              </a:rPr>
              <a:t>Romans 15:5–6</a:t>
            </a:r>
            <a:endParaRPr lang="en-US" dirty="0">
              <a:solidFill>
                <a:prstClr val="black"/>
              </a:solidFill>
              <a:latin typeface="Calibri" panose="020F0502020204030204"/>
            </a:endParaRPr>
          </a:p>
        </p:txBody>
      </p:sp>
    </p:spTree>
    <p:extLst>
      <p:ext uri="{BB962C8B-B14F-4D97-AF65-F5344CB8AC3E}">
        <p14:creationId xmlns:p14="http://schemas.microsoft.com/office/powerpoint/2010/main" val="25883779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B16E0A0-1323-43A4-81E2-F36F19B414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409" y="-72599"/>
            <a:ext cx="9622819" cy="6418421"/>
          </a:xfrm>
          <a:prstGeom prst="rect">
            <a:avLst/>
          </a:prstGeom>
        </p:spPr>
      </p:pic>
      <p:sp>
        <p:nvSpPr>
          <p:cNvPr id="4" name="Rectangle 3">
            <a:extLst>
              <a:ext uri="{FF2B5EF4-FFF2-40B4-BE49-F238E27FC236}">
                <a16:creationId xmlns:a16="http://schemas.microsoft.com/office/drawing/2014/main" id="{794589B6-7576-4DC9-83E2-E39A0622C39B}"/>
              </a:ext>
            </a:extLst>
          </p:cNvPr>
          <p:cNvSpPr/>
          <p:nvPr/>
        </p:nvSpPr>
        <p:spPr>
          <a:xfrm>
            <a:off x="814391" y="2829937"/>
            <a:ext cx="4729161" cy="861774"/>
          </a:xfrm>
          <a:prstGeom prst="rect">
            <a:avLst/>
          </a:prstGeom>
        </p:spPr>
        <p:txBody>
          <a:bodyPr wrap="square">
            <a:spAutoFit/>
          </a:bodyPr>
          <a:lstStyle/>
          <a:p>
            <a:endParaRPr lang="en-US" b="1" dirty="0">
              <a:solidFill>
                <a:prstClr val="black"/>
              </a:solidFill>
              <a:latin typeface="Calibri" panose="020F0502020204030204"/>
            </a:endParaRPr>
          </a:p>
          <a:p>
            <a:r>
              <a:rPr lang="en-US" sz="3200" dirty="0">
                <a:solidFill>
                  <a:prstClr val="black"/>
                </a:solidFill>
                <a:latin typeface="Calibri" panose="020F0502020204030204"/>
              </a:rPr>
              <a:t>[ hos-pi-</a:t>
            </a:r>
            <a:r>
              <a:rPr lang="en-US" sz="3200" dirty="0" err="1">
                <a:solidFill>
                  <a:prstClr val="black"/>
                </a:solidFill>
                <a:latin typeface="Calibri" panose="020F0502020204030204"/>
              </a:rPr>
              <a:t>tal</a:t>
            </a:r>
            <a:r>
              <a:rPr lang="en-US" sz="3200" dirty="0">
                <a:solidFill>
                  <a:prstClr val="black"/>
                </a:solidFill>
                <a:latin typeface="Calibri" panose="020F0502020204030204"/>
              </a:rPr>
              <a:t>-</a:t>
            </a:r>
            <a:r>
              <a:rPr lang="en-US" sz="3200" dirty="0" err="1">
                <a:solidFill>
                  <a:prstClr val="black"/>
                </a:solidFill>
                <a:latin typeface="Calibri" panose="020F0502020204030204"/>
              </a:rPr>
              <a:t>i</a:t>
            </a:r>
            <a:r>
              <a:rPr lang="en-US" sz="3200" dirty="0">
                <a:solidFill>
                  <a:prstClr val="black"/>
                </a:solidFill>
                <a:latin typeface="Calibri" panose="020F0502020204030204"/>
              </a:rPr>
              <a:t>-tee ]</a:t>
            </a:r>
          </a:p>
        </p:txBody>
      </p:sp>
      <p:sp>
        <p:nvSpPr>
          <p:cNvPr id="6" name="Rectangle 5">
            <a:extLst>
              <a:ext uri="{FF2B5EF4-FFF2-40B4-BE49-F238E27FC236}">
                <a16:creationId xmlns:a16="http://schemas.microsoft.com/office/drawing/2014/main" id="{9B94CA99-C22E-43C6-9DE8-896CD234D401}"/>
              </a:ext>
            </a:extLst>
          </p:cNvPr>
          <p:cNvSpPr/>
          <p:nvPr/>
        </p:nvSpPr>
        <p:spPr>
          <a:xfrm>
            <a:off x="4046855" y="3080401"/>
            <a:ext cx="1050288" cy="584775"/>
          </a:xfrm>
          <a:prstGeom prst="rect">
            <a:avLst/>
          </a:prstGeom>
        </p:spPr>
        <p:txBody>
          <a:bodyPr wrap="square">
            <a:spAutoFit/>
          </a:bodyPr>
          <a:lstStyle/>
          <a:p>
            <a:r>
              <a:rPr lang="en-US" sz="3200" dirty="0">
                <a:solidFill>
                  <a:prstClr val="black"/>
                </a:solidFill>
                <a:latin typeface="Calibri" panose="020F0502020204030204"/>
              </a:rPr>
              <a:t>noun</a:t>
            </a:r>
          </a:p>
        </p:txBody>
      </p:sp>
      <p:sp>
        <p:nvSpPr>
          <p:cNvPr id="7" name="Rectangle 6">
            <a:extLst>
              <a:ext uri="{FF2B5EF4-FFF2-40B4-BE49-F238E27FC236}">
                <a16:creationId xmlns:a16="http://schemas.microsoft.com/office/drawing/2014/main" id="{0553C33A-F5BF-4EE4-802C-0CC7182A00C7}"/>
              </a:ext>
            </a:extLst>
          </p:cNvPr>
          <p:cNvSpPr/>
          <p:nvPr/>
        </p:nvSpPr>
        <p:spPr>
          <a:xfrm>
            <a:off x="814389" y="4236691"/>
            <a:ext cx="5057774" cy="954107"/>
          </a:xfrm>
          <a:prstGeom prst="rect">
            <a:avLst/>
          </a:prstGeom>
        </p:spPr>
        <p:txBody>
          <a:bodyPr wrap="square">
            <a:spAutoFit/>
          </a:bodyPr>
          <a:lstStyle/>
          <a:p>
            <a:r>
              <a:rPr lang="en-US" sz="2800" b="1" dirty="0">
                <a:solidFill>
                  <a:prstClr val="black"/>
                </a:solidFill>
                <a:latin typeface="Calibri" panose="020F0502020204030204"/>
              </a:rPr>
              <a:t>The friendly reception and treatment of guests or strangers.</a:t>
            </a:r>
          </a:p>
        </p:txBody>
      </p:sp>
    </p:spTree>
    <p:extLst>
      <p:ext uri="{BB962C8B-B14F-4D97-AF65-F5344CB8AC3E}">
        <p14:creationId xmlns:p14="http://schemas.microsoft.com/office/powerpoint/2010/main" val="35771469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0"/>
                <a:lumOff val="100000"/>
              </a:schemeClr>
            </a:gs>
            <a:gs pos="100000">
              <a:schemeClr val="accent2">
                <a:lumMod val="100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1AB06C3-E03E-4A03-9972-0E5AAFDF66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29265" y="0"/>
            <a:ext cx="3614737" cy="2411030"/>
          </a:xfrm>
          <a:prstGeom prst="rect">
            <a:avLst/>
          </a:prstGeom>
        </p:spPr>
      </p:pic>
      <p:sp>
        <p:nvSpPr>
          <p:cNvPr id="2" name="TextBox 1">
            <a:extLst>
              <a:ext uri="{FF2B5EF4-FFF2-40B4-BE49-F238E27FC236}">
                <a16:creationId xmlns:a16="http://schemas.microsoft.com/office/drawing/2014/main" id="{13EE8C85-0248-4758-84D3-4F89B787AC63}"/>
              </a:ext>
            </a:extLst>
          </p:cNvPr>
          <p:cNvSpPr txBox="1"/>
          <p:nvPr/>
        </p:nvSpPr>
        <p:spPr>
          <a:xfrm>
            <a:off x="789710" y="1351508"/>
            <a:ext cx="7564583" cy="4154984"/>
          </a:xfrm>
          <a:prstGeom prst="rect">
            <a:avLst/>
          </a:prstGeom>
          <a:noFill/>
        </p:spPr>
        <p:txBody>
          <a:bodyPr wrap="square" rtlCol="0">
            <a:spAutoFit/>
          </a:bodyPr>
          <a:lstStyle/>
          <a:p>
            <a:pPr algn="ctr"/>
            <a:r>
              <a:rPr lang="en-US" sz="6600" dirty="0">
                <a:solidFill>
                  <a:prstClr val="black"/>
                </a:solidFill>
                <a:latin typeface="AR CENA" panose="02000000000000000000" pitchFamily="2" charset="0"/>
              </a:rPr>
              <a:t>When have you experienced hospitality?</a:t>
            </a:r>
          </a:p>
          <a:p>
            <a:pPr algn="ctr"/>
            <a:r>
              <a:rPr lang="en-US" sz="6600" dirty="0">
                <a:solidFill>
                  <a:prstClr val="black"/>
                </a:solidFill>
                <a:latin typeface="AR CENA" panose="02000000000000000000" pitchFamily="2" charset="0"/>
              </a:rPr>
              <a:t> </a:t>
            </a:r>
          </a:p>
          <a:p>
            <a:pPr algn="ctr"/>
            <a:r>
              <a:rPr lang="en-US" sz="6600" dirty="0">
                <a:solidFill>
                  <a:prstClr val="black"/>
                </a:solidFill>
                <a:latin typeface="AR CENA" panose="02000000000000000000" pitchFamily="2" charset="0"/>
              </a:rPr>
              <a:t>What did it look like?</a:t>
            </a:r>
          </a:p>
        </p:txBody>
      </p:sp>
    </p:spTree>
    <p:extLst>
      <p:ext uri="{BB962C8B-B14F-4D97-AF65-F5344CB8AC3E}">
        <p14:creationId xmlns:p14="http://schemas.microsoft.com/office/powerpoint/2010/main" val="38786343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67000"/>
              </a:schemeClr>
            </a:gs>
            <a:gs pos="86728">
              <a:srgbClr val="67C0E1"/>
            </a:gs>
            <a:gs pos="0">
              <a:schemeClr val="accent1">
                <a:lumMod val="97000"/>
                <a:lumOff val="3000"/>
              </a:schemeClr>
            </a:gs>
            <a:gs pos="46000">
              <a:schemeClr val="accent1">
                <a:lumMod val="60000"/>
                <a:lumOff val="40000"/>
                <a:alpha val="45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EF96ED9-D9B7-46E2-A2DA-F7D5FF58B39D}"/>
              </a:ext>
            </a:extLst>
          </p:cNvPr>
          <p:cNvSpPr txBox="1"/>
          <p:nvPr/>
        </p:nvSpPr>
        <p:spPr>
          <a:xfrm rot="20566962">
            <a:off x="1206979" y="3725675"/>
            <a:ext cx="3866069" cy="1200329"/>
          </a:xfrm>
          <a:prstGeom prst="rect">
            <a:avLst/>
          </a:prstGeom>
          <a:noFill/>
        </p:spPr>
        <p:txBody>
          <a:bodyPr wrap="square" rtlCol="0">
            <a:spAutoFit/>
          </a:bodyPr>
          <a:lstStyle/>
          <a:p>
            <a:r>
              <a:rPr lang="en-US" sz="7200" dirty="0">
                <a:solidFill>
                  <a:srgbClr val="CC6600"/>
                </a:solidFill>
                <a:effectLst>
                  <a:outerShdw blurRad="38100" dist="38100" dir="2700000" algn="tl">
                    <a:srgbClr val="000000">
                      <a:alpha val="43137"/>
                    </a:srgbClr>
                  </a:outerShdw>
                </a:effectLst>
                <a:latin typeface="Forte" panose="03060902040502070203" pitchFamily="66" charset="0"/>
              </a:rPr>
              <a:t>Meal</a:t>
            </a:r>
          </a:p>
        </p:txBody>
      </p:sp>
      <p:sp>
        <p:nvSpPr>
          <p:cNvPr id="9" name="TextBox 8">
            <a:extLst>
              <a:ext uri="{FF2B5EF4-FFF2-40B4-BE49-F238E27FC236}">
                <a16:creationId xmlns:a16="http://schemas.microsoft.com/office/drawing/2014/main" id="{0C23B854-9683-4BDD-A798-F1F2A433643F}"/>
              </a:ext>
            </a:extLst>
          </p:cNvPr>
          <p:cNvSpPr txBox="1"/>
          <p:nvPr/>
        </p:nvSpPr>
        <p:spPr>
          <a:xfrm rot="21270885">
            <a:off x="4191128" y="4440416"/>
            <a:ext cx="4629150" cy="1015663"/>
          </a:xfrm>
          <a:prstGeom prst="rect">
            <a:avLst/>
          </a:prstGeom>
          <a:noFill/>
        </p:spPr>
        <p:txBody>
          <a:bodyPr wrap="square" rtlCol="0">
            <a:spAutoFit/>
          </a:bodyPr>
          <a:lstStyle/>
          <a:p>
            <a:r>
              <a:rPr lang="en-US" sz="6000" b="1" dirty="0">
                <a:solidFill>
                  <a:srgbClr val="663300"/>
                </a:solidFill>
                <a:latin typeface="Agency FB" panose="020B0503020202020204" pitchFamily="34" charset="0"/>
              </a:rPr>
              <a:t>Place to stay</a:t>
            </a:r>
          </a:p>
        </p:txBody>
      </p:sp>
      <p:sp>
        <p:nvSpPr>
          <p:cNvPr id="11" name="TextBox 10">
            <a:extLst>
              <a:ext uri="{FF2B5EF4-FFF2-40B4-BE49-F238E27FC236}">
                <a16:creationId xmlns:a16="http://schemas.microsoft.com/office/drawing/2014/main" id="{4A579E35-8CE2-477B-987D-7F5E467180D3}"/>
              </a:ext>
            </a:extLst>
          </p:cNvPr>
          <p:cNvSpPr txBox="1"/>
          <p:nvPr/>
        </p:nvSpPr>
        <p:spPr>
          <a:xfrm rot="554328">
            <a:off x="556206" y="2019360"/>
            <a:ext cx="4305300" cy="1015663"/>
          </a:xfrm>
          <a:prstGeom prst="rect">
            <a:avLst/>
          </a:prstGeom>
          <a:noFill/>
        </p:spPr>
        <p:txBody>
          <a:bodyPr wrap="square" rtlCol="0">
            <a:spAutoFit/>
          </a:bodyPr>
          <a:lstStyle/>
          <a:p>
            <a:r>
              <a:rPr lang="en-US" sz="6000" dirty="0">
                <a:solidFill>
                  <a:srgbClr val="0070C0"/>
                </a:solidFill>
                <a:latin typeface="Bernard MT Condensed" panose="02050806060905020404" pitchFamily="18" charset="0"/>
              </a:rPr>
              <a:t>Greeting</a:t>
            </a:r>
          </a:p>
        </p:txBody>
      </p:sp>
      <p:sp>
        <p:nvSpPr>
          <p:cNvPr id="12" name="TextBox 11">
            <a:extLst>
              <a:ext uri="{FF2B5EF4-FFF2-40B4-BE49-F238E27FC236}">
                <a16:creationId xmlns:a16="http://schemas.microsoft.com/office/drawing/2014/main" id="{203490E2-34E1-4930-B64C-03D277AC8AC4}"/>
              </a:ext>
            </a:extLst>
          </p:cNvPr>
          <p:cNvSpPr txBox="1"/>
          <p:nvPr/>
        </p:nvSpPr>
        <p:spPr>
          <a:xfrm rot="20748222">
            <a:off x="4290867" y="1978664"/>
            <a:ext cx="2597663" cy="1323439"/>
          </a:xfrm>
          <a:prstGeom prst="rect">
            <a:avLst/>
          </a:prstGeom>
          <a:noFill/>
        </p:spPr>
        <p:txBody>
          <a:bodyPr wrap="square" rtlCol="0">
            <a:spAutoFit/>
          </a:bodyPr>
          <a:lstStyle/>
          <a:p>
            <a:r>
              <a:rPr lang="en-US" sz="8000" dirty="0">
                <a:solidFill>
                  <a:srgbClr val="008E40"/>
                </a:solidFill>
                <a:latin typeface="Britannic Bold" panose="020B0903060703020204" pitchFamily="34" charset="0"/>
              </a:rPr>
              <a:t>Hug</a:t>
            </a:r>
          </a:p>
        </p:txBody>
      </p:sp>
      <p:sp>
        <p:nvSpPr>
          <p:cNvPr id="3" name="Rectangle 2">
            <a:extLst>
              <a:ext uri="{FF2B5EF4-FFF2-40B4-BE49-F238E27FC236}">
                <a16:creationId xmlns:a16="http://schemas.microsoft.com/office/drawing/2014/main" id="{9C10CAA1-10F1-4AEE-BAD2-BE2329708722}"/>
              </a:ext>
            </a:extLst>
          </p:cNvPr>
          <p:cNvSpPr/>
          <p:nvPr/>
        </p:nvSpPr>
        <p:spPr>
          <a:xfrm rot="20460807">
            <a:off x="1770982" y="424802"/>
            <a:ext cx="2738058" cy="923330"/>
          </a:xfrm>
          <a:prstGeom prst="rect">
            <a:avLst/>
          </a:prstGeom>
          <a:noFill/>
        </p:spPr>
        <p:txBody>
          <a:bodyPr wrap="none" lIns="91440" tIns="45720" rIns="91440" bIns="45720">
            <a:spAutoFit/>
          </a:bodyPr>
          <a:lstStyle/>
          <a:p>
            <a:pPr algn="ctr"/>
            <a:r>
              <a:rPr lang="en-US" sz="5400" b="1" dirty="0">
                <a:ln w="12700">
                  <a:solidFill>
                    <a:srgbClr val="344068">
                      <a:lumMod val="75000"/>
                    </a:srgbClr>
                  </a:solidFill>
                  <a:prstDash val="solid"/>
                </a:ln>
                <a:pattFill prst="dkUpDiag">
                  <a:fgClr>
                    <a:srgbClr val="344068"/>
                  </a:fgClr>
                  <a:bgClr>
                    <a:srgbClr val="344068">
                      <a:lumMod val="20000"/>
                      <a:lumOff val="80000"/>
                    </a:srgbClr>
                  </a:bgClr>
                </a:pattFill>
                <a:effectLst>
                  <a:outerShdw dist="38100" dir="2640000" algn="bl" rotWithShape="0">
                    <a:srgbClr val="344068">
                      <a:lumMod val="75000"/>
                    </a:srgbClr>
                  </a:outerShdw>
                </a:effectLst>
                <a:latin typeface="Calibri" panose="020F0502020204030204"/>
              </a:rPr>
              <a:t>Listening</a:t>
            </a:r>
          </a:p>
        </p:txBody>
      </p:sp>
      <p:sp>
        <p:nvSpPr>
          <p:cNvPr id="4" name="Rectangle 3">
            <a:extLst>
              <a:ext uri="{FF2B5EF4-FFF2-40B4-BE49-F238E27FC236}">
                <a16:creationId xmlns:a16="http://schemas.microsoft.com/office/drawing/2014/main" id="{611E83B6-40B8-498E-AE03-A55B1CCD5767}"/>
              </a:ext>
            </a:extLst>
          </p:cNvPr>
          <p:cNvSpPr/>
          <p:nvPr/>
        </p:nvSpPr>
        <p:spPr>
          <a:xfrm rot="1135635">
            <a:off x="5707632" y="815807"/>
            <a:ext cx="2284600" cy="1107996"/>
          </a:xfrm>
          <a:prstGeom prst="rect">
            <a:avLst/>
          </a:prstGeom>
          <a:noFill/>
        </p:spPr>
        <p:txBody>
          <a:bodyPr wrap="none" lIns="91440" tIns="45720" rIns="91440" bIns="45720">
            <a:spAutoFit/>
          </a:bodyPr>
          <a:lstStyle/>
          <a:p>
            <a:pPr algn="ctr"/>
            <a:r>
              <a:rPr lang="en-US" sz="6600" b="1" dirty="0">
                <a:ln w="0"/>
                <a:solidFill>
                  <a:srgbClr val="C00000"/>
                </a:solidFill>
                <a:latin typeface="AR BERKLEY" panose="02000000000000000000" pitchFamily="2" charset="0"/>
              </a:rPr>
              <a:t>Smile</a:t>
            </a:r>
          </a:p>
        </p:txBody>
      </p:sp>
    </p:spTree>
    <p:extLst>
      <p:ext uri="{BB962C8B-B14F-4D97-AF65-F5344CB8AC3E}">
        <p14:creationId xmlns:p14="http://schemas.microsoft.com/office/powerpoint/2010/main" val="3200064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500" fill="hold"/>
                                        <p:tgtEl>
                                          <p:spTgt spid="11"/>
                                        </p:tgtEl>
                                        <p:attrNameLst>
                                          <p:attrName>ppt_w</p:attrName>
                                        </p:attrNameLst>
                                      </p:cBhvr>
                                      <p:tavLst>
                                        <p:tav tm="0">
                                          <p:val>
                                            <p:fltVal val="0"/>
                                          </p:val>
                                        </p:tav>
                                        <p:tav tm="100000">
                                          <p:val>
                                            <p:strVal val="#ppt_w"/>
                                          </p:val>
                                        </p:tav>
                                      </p:tavLst>
                                    </p:anim>
                                    <p:anim calcmode="lin" valueType="num">
                                      <p:cBhvr>
                                        <p:cTn id="26" dur="500" fill="hold"/>
                                        <p:tgtEl>
                                          <p:spTgt spid="11"/>
                                        </p:tgtEl>
                                        <p:attrNameLst>
                                          <p:attrName>ppt_h</p:attrName>
                                        </p:attrNameLst>
                                      </p:cBhvr>
                                      <p:tavLst>
                                        <p:tav tm="0">
                                          <p:val>
                                            <p:fltVal val="0"/>
                                          </p:val>
                                        </p:tav>
                                        <p:tav tm="100000">
                                          <p:val>
                                            <p:strVal val="#ppt_h"/>
                                          </p:val>
                                        </p:tav>
                                      </p:tavLst>
                                    </p:anim>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1000"/>
                                        <p:tgtEl>
                                          <p:spTgt spid="12"/>
                                        </p:tgtEl>
                                      </p:cBhvr>
                                    </p:animEffect>
                                    <p:anim calcmode="lin" valueType="num">
                                      <p:cBhvr>
                                        <p:cTn id="33" dur="1000" fill="hold"/>
                                        <p:tgtEl>
                                          <p:spTgt spid="12"/>
                                        </p:tgtEl>
                                        <p:attrNameLst>
                                          <p:attrName>ppt_x</p:attrName>
                                        </p:attrNameLst>
                                      </p:cBhvr>
                                      <p:tavLst>
                                        <p:tav tm="0">
                                          <p:val>
                                            <p:strVal val="#ppt_x"/>
                                          </p:val>
                                        </p:tav>
                                        <p:tav tm="100000">
                                          <p:val>
                                            <p:strVal val="#ppt_x"/>
                                          </p:val>
                                        </p:tav>
                                      </p:tavLst>
                                    </p:anim>
                                    <p:anim calcmode="lin" valueType="num">
                                      <p:cBhvr>
                                        <p:cTn id="3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circle(in)">
                                      <p:cBhvr>
                                        <p:cTn id="39" dur="1000"/>
                                        <p:tgtEl>
                                          <p:spTgt spid="8"/>
                                        </p:tgtEl>
                                      </p:cBhvr>
                                    </p:animEffect>
                                  </p:childTnLst>
                                </p:cTn>
                              </p:par>
                            </p:childTnLst>
                          </p:cTn>
                        </p:par>
                      </p:childTnLst>
                    </p:cTn>
                  </p:par>
                  <p:par>
                    <p:cTn id="40" fill="hold">
                      <p:stCondLst>
                        <p:cond delay="indefinite"/>
                      </p:stCondLst>
                      <p:childTnLst>
                        <p:par>
                          <p:cTn id="41" fill="hold">
                            <p:stCondLst>
                              <p:cond delay="0"/>
                            </p:stCondLst>
                            <p:childTnLst>
                              <p:par>
                                <p:cTn id="42" presetID="31" presetClass="entr" presetSubtype="0" fill="hold" grpId="0" nodeType="click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p:cTn id="44" dur="1000" fill="hold"/>
                                        <p:tgtEl>
                                          <p:spTgt spid="9"/>
                                        </p:tgtEl>
                                        <p:attrNameLst>
                                          <p:attrName>ppt_w</p:attrName>
                                        </p:attrNameLst>
                                      </p:cBhvr>
                                      <p:tavLst>
                                        <p:tav tm="0">
                                          <p:val>
                                            <p:fltVal val="0"/>
                                          </p:val>
                                        </p:tav>
                                        <p:tav tm="100000">
                                          <p:val>
                                            <p:strVal val="#ppt_w"/>
                                          </p:val>
                                        </p:tav>
                                      </p:tavLst>
                                    </p:anim>
                                    <p:anim calcmode="lin" valueType="num">
                                      <p:cBhvr>
                                        <p:cTn id="45" dur="1000" fill="hold"/>
                                        <p:tgtEl>
                                          <p:spTgt spid="9"/>
                                        </p:tgtEl>
                                        <p:attrNameLst>
                                          <p:attrName>ppt_h</p:attrName>
                                        </p:attrNameLst>
                                      </p:cBhvr>
                                      <p:tavLst>
                                        <p:tav tm="0">
                                          <p:val>
                                            <p:fltVal val="0"/>
                                          </p:val>
                                        </p:tav>
                                        <p:tav tm="100000">
                                          <p:val>
                                            <p:strVal val="#ppt_h"/>
                                          </p:val>
                                        </p:tav>
                                      </p:tavLst>
                                    </p:anim>
                                    <p:anim calcmode="lin" valueType="num">
                                      <p:cBhvr>
                                        <p:cTn id="46" dur="1000" fill="hold"/>
                                        <p:tgtEl>
                                          <p:spTgt spid="9"/>
                                        </p:tgtEl>
                                        <p:attrNameLst>
                                          <p:attrName>style.rotation</p:attrName>
                                        </p:attrNameLst>
                                      </p:cBhvr>
                                      <p:tavLst>
                                        <p:tav tm="0">
                                          <p:val>
                                            <p:fltVal val="90"/>
                                          </p:val>
                                        </p:tav>
                                        <p:tav tm="100000">
                                          <p:val>
                                            <p:fltVal val="0"/>
                                          </p:val>
                                        </p:tav>
                                      </p:tavLst>
                                    </p:anim>
                                    <p:animEffect transition="in" filter="fade">
                                      <p:cBhvr>
                                        <p:cTn id="4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1" grpId="0"/>
      <p:bldP spid="12"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76000">
              <a:schemeClr val="accent1">
                <a:lumMod val="97000"/>
                <a:lumOff val="3000"/>
              </a:schemeClr>
            </a:gs>
            <a:gs pos="0">
              <a:srgbClr val="AB805D"/>
            </a:gs>
          </a:gsLst>
          <a:path path="circle">
            <a:fillToRect l="100000" t="100000"/>
          </a:path>
        </a:gra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B16A72F-4025-4616-B4E9-733BAB625CBF}"/>
              </a:ext>
            </a:extLst>
          </p:cNvPr>
          <p:cNvSpPr txBox="1"/>
          <p:nvPr/>
        </p:nvSpPr>
        <p:spPr>
          <a:xfrm>
            <a:off x="4904511" y="905719"/>
            <a:ext cx="4017819" cy="4401205"/>
          </a:xfrm>
          <a:prstGeom prst="rect">
            <a:avLst/>
          </a:prstGeom>
          <a:noFill/>
        </p:spPr>
        <p:txBody>
          <a:bodyPr wrap="square" rtlCol="0">
            <a:spAutoFit/>
          </a:bodyPr>
          <a:lstStyle/>
          <a:p>
            <a:r>
              <a:rPr lang="en-US" sz="4000" b="1" dirty="0">
                <a:solidFill>
                  <a:prstClr val="black"/>
                </a:solidFill>
                <a:latin typeface="Arial Narrow" panose="020B0606020202030204" pitchFamily="34" charset="0"/>
              </a:rPr>
              <a:t>Have you ever visited a church where you did not feel welcomed? </a:t>
            </a:r>
          </a:p>
          <a:p>
            <a:endParaRPr lang="en-US" sz="4000" b="1" dirty="0">
              <a:solidFill>
                <a:prstClr val="black"/>
              </a:solidFill>
              <a:latin typeface="Arial Narrow" panose="020B0606020202030204" pitchFamily="34" charset="0"/>
            </a:endParaRPr>
          </a:p>
          <a:p>
            <a:r>
              <a:rPr lang="en-US" sz="4000" b="1" dirty="0">
                <a:solidFill>
                  <a:prstClr val="black"/>
                </a:solidFill>
                <a:latin typeface="Arial Narrow" panose="020B0606020202030204" pitchFamily="34" charset="0"/>
              </a:rPr>
              <a:t>What did that look like?</a:t>
            </a:r>
          </a:p>
        </p:txBody>
      </p:sp>
      <p:pic>
        <p:nvPicPr>
          <p:cNvPr id="4" name="Picture 3">
            <a:extLst>
              <a:ext uri="{FF2B5EF4-FFF2-40B4-BE49-F238E27FC236}">
                <a16:creationId xmlns:a16="http://schemas.microsoft.com/office/drawing/2014/main" id="{6381F5D9-03F2-457B-BE50-36579C840B9F}"/>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21334" y="0"/>
            <a:ext cx="4693335" cy="6442364"/>
          </a:xfrm>
          <a:prstGeom prst="rect">
            <a:avLst/>
          </a:prstGeom>
        </p:spPr>
      </p:pic>
    </p:spTree>
    <p:extLst>
      <p:ext uri="{BB962C8B-B14F-4D97-AF65-F5344CB8AC3E}">
        <p14:creationId xmlns:p14="http://schemas.microsoft.com/office/powerpoint/2010/main" val="14129729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76000">
              <a:srgbClr val="FFFF00"/>
            </a:gs>
            <a:gs pos="0">
              <a:srgbClr val="AB805D"/>
            </a:gs>
          </a:gsLst>
          <a:path path="circle">
            <a:fillToRect l="100000" t="100000"/>
          </a:path>
        </a:gra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B00E60C-5614-4BC2-9D70-E35429F92C4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3036" y="1515619"/>
            <a:ext cx="7697931" cy="4312541"/>
          </a:xfrm>
          <a:prstGeom prst="rect">
            <a:avLst/>
          </a:prstGeom>
        </p:spPr>
      </p:pic>
      <p:sp>
        <p:nvSpPr>
          <p:cNvPr id="3" name="Rectangle 2">
            <a:extLst>
              <a:ext uri="{FF2B5EF4-FFF2-40B4-BE49-F238E27FC236}">
                <a16:creationId xmlns:a16="http://schemas.microsoft.com/office/drawing/2014/main" id="{1BC64B5E-1701-4E3A-B9C1-7C25E44D8D79}"/>
              </a:ext>
            </a:extLst>
          </p:cNvPr>
          <p:cNvSpPr/>
          <p:nvPr/>
        </p:nvSpPr>
        <p:spPr>
          <a:xfrm>
            <a:off x="-1136542" y="235530"/>
            <a:ext cx="11084106" cy="830997"/>
          </a:xfrm>
          <a:prstGeom prst="rect">
            <a:avLst/>
          </a:prstGeom>
          <a:solidFill>
            <a:schemeClr val="bg2">
              <a:lumMod val="90000"/>
            </a:schemeClr>
          </a:solidFill>
        </p:spPr>
        <p:txBody>
          <a:bodyPr wrap="square">
            <a:spAutoFit/>
          </a:bodyPr>
          <a:lstStyle/>
          <a:p>
            <a:pPr algn="ctr"/>
            <a:r>
              <a:rPr lang="en-US" sz="4800" b="1">
                <a:solidFill>
                  <a:prstClr val="black"/>
                </a:solidFill>
                <a:latin typeface="Calibri" panose="020F0502020204030204"/>
              </a:rPr>
              <a:t>Manna Meal</a:t>
            </a:r>
            <a:endParaRPr lang="en-US" sz="4800" b="1" dirty="0">
              <a:solidFill>
                <a:prstClr val="black"/>
              </a:solidFill>
              <a:latin typeface="Calibri" panose="020F0502020204030204"/>
            </a:endParaRPr>
          </a:p>
        </p:txBody>
      </p:sp>
    </p:spTree>
    <p:extLst>
      <p:ext uri="{BB962C8B-B14F-4D97-AF65-F5344CB8AC3E}">
        <p14:creationId xmlns:p14="http://schemas.microsoft.com/office/powerpoint/2010/main" val="1465631439"/>
      </p:ext>
    </p:extLst>
  </p:cSld>
  <p:clrMapOvr>
    <a:masterClrMapping/>
  </p:clrMapOvr>
  <p:transition advTm="4828"/>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77B68EB-3C1E-47D8-A617-BC4B3098743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 y="1359081"/>
            <a:ext cx="8715375" cy="2419350"/>
          </a:xfrm>
          <a:prstGeom prst="rect">
            <a:avLst/>
          </a:prstGeom>
        </p:spPr>
      </p:pic>
      <p:pic>
        <p:nvPicPr>
          <p:cNvPr id="3" name="Picture 2">
            <a:extLst>
              <a:ext uri="{FF2B5EF4-FFF2-40B4-BE49-F238E27FC236}">
                <a16:creationId xmlns:a16="http://schemas.microsoft.com/office/drawing/2014/main" id="{E35428A1-3908-4CEA-9E3A-7F0D72A8A45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 y="3778433"/>
            <a:ext cx="3421599" cy="2906911"/>
          </a:xfrm>
          <a:prstGeom prst="rect">
            <a:avLst/>
          </a:prstGeom>
        </p:spPr>
      </p:pic>
      <p:sp>
        <p:nvSpPr>
          <p:cNvPr id="9" name="TextBox 8">
            <a:extLst>
              <a:ext uri="{FF2B5EF4-FFF2-40B4-BE49-F238E27FC236}">
                <a16:creationId xmlns:a16="http://schemas.microsoft.com/office/drawing/2014/main" id="{1E9A3F3A-18A9-4A2C-A58B-4DB62BB1145B}"/>
              </a:ext>
            </a:extLst>
          </p:cNvPr>
          <p:cNvSpPr txBox="1"/>
          <p:nvPr/>
        </p:nvSpPr>
        <p:spPr>
          <a:xfrm>
            <a:off x="-380999" y="-721576"/>
            <a:ext cx="7086600" cy="2308324"/>
          </a:xfrm>
          <a:prstGeom prst="rect">
            <a:avLst/>
          </a:prstGeom>
          <a:solidFill>
            <a:schemeClr val="accent2">
              <a:lumMod val="40000"/>
              <a:lumOff val="60000"/>
            </a:schemeClr>
          </a:solidFill>
        </p:spPr>
        <p:txBody>
          <a:bodyPr wrap="square" rtlCol="0">
            <a:spAutoFit/>
          </a:bodyPr>
          <a:lstStyle/>
          <a:p>
            <a:pPr algn="ctr">
              <a:defRPr/>
            </a:pPr>
            <a:endParaRPr lang="en-US" sz="6000" b="1" dirty="0">
              <a:solidFill>
                <a:prstClr val="black"/>
              </a:solidFill>
              <a:latin typeface="Calibri"/>
            </a:endParaRPr>
          </a:p>
          <a:p>
            <a:pPr algn="ctr">
              <a:defRPr/>
            </a:pPr>
            <a:r>
              <a:rPr lang="en-US" sz="6000" b="1" dirty="0">
                <a:solidFill>
                  <a:prstClr val="black"/>
                </a:solidFill>
                <a:latin typeface="Calibri"/>
              </a:rPr>
              <a:t>HUB  Block Party</a:t>
            </a:r>
          </a:p>
          <a:p>
            <a:pPr algn="ctr">
              <a:defRPr/>
            </a:pPr>
            <a:r>
              <a:rPr lang="en-US" sz="2400" b="1" dirty="0">
                <a:solidFill>
                  <a:prstClr val="black"/>
                </a:solidFill>
                <a:latin typeface="Calibri"/>
              </a:rPr>
              <a:t>  </a:t>
            </a:r>
          </a:p>
        </p:txBody>
      </p:sp>
      <p:pic>
        <p:nvPicPr>
          <p:cNvPr id="11" name="Picture 10" descr="A group of people sitting at a beach&#10;&#10;Description automatically generated">
            <a:extLst>
              <a:ext uri="{FF2B5EF4-FFF2-40B4-BE49-F238E27FC236}">
                <a16:creationId xmlns:a16="http://schemas.microsoft.com/office/drawing/2014/main" id="{5B4CCC42-0469-4DB2-B375-FBA797C6FB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90889" y="1619133"/>
            <a:ext cx="3935301" cy="5238869"/>
          </a:xfrm>
          <a:prstGeom prst="rect">
            <a:avLst/>
          </a:prstGeom>
        </p:spPr>
      </p:pic>
      <p:pic>
        <p:nvPicPr>
          <p:cNvPr id="6" name="Picture 5" descr="A group of people posing for the camera&#10;&#10;Description automatically generated">
            <a:extLst>
              <a:ext uri="{FF2B5EF4-FFF2-40B4-BE49-F238E27FC236}">
                <a16:creationId xmlns:a16="http://schemas.microsoft.com/office/drawing/2014/main" id="{059FFE12-5C71-461F-B670-02D34F5C2EC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05474" y="0"/>
            <a:ext cx="3613728" cy="6858000"/>
          </a:xfrm>
          <a:prstGeom prst="rect">
            <a:avLst/>
          </a:prstGeom>
        </p:spPr>
      </p:pic>
    </p:spTree>
    <p:extLst>
      <p:ext uri="{BB962C8B-B14F-4D97-AF65-F5344CB8AC3E}">
        <p14:creationId xmlns:p14="http://schemas.microsoft.com/office/powerpoint/2010/main" val="2801698120"/>
      </p:ext>
    </p:extLst>
  </p:cSld>
  <p:clrMapOvr>
    <a:masterClrMapping/>
  </p:clrMapOvr>
  <p:transition advTm="4843"/>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C20D654-DEA6-4699-9E8D-C415C6A4F337}"/>
              </a:ext>
            </a:extLst>
          </p:cNvPr>
          <p:cNvSpPr txBox="1"/>
          <p:nvPr/>
        </p:nvSpPr>
        <p:spPr>
          <a:xfrm>
            <a:off x="0" y="-212545"/>
            <a:ext cx="10261600" cy="3847207"/>
          </a:xfrm>
          <a:prstGeom prst="rect">
            <a:avLst/>
          </a:prstGeom>
          <a:solidFill>
            <a:schemeClr val="accent1">
              <a:lumMod val="20000"/>
              <a:lumOff val="80000"/>
            </a:schemeClr>
          </a:solidFill>
        </p:spPr>
        <p:txBody>
          <a:bodyPr wrap="square" rtlCol="0">
            <a:spAutoFit/>
          </a:bodyPr>
          <a:lstStyle/>
          <a:p>
            <a:pPr algn="ctr">
              <a:defRPr/>
            </a:pPr>
            <a:endParaRPr lang="en-US" sz="3600" b="1" dirty="0">
              <a:solidFill>
                <a:prstClr val="black"/>
              </a:solidFill>
              <a:latin typeface="Calibri"/>
            </a:endParaRPr>
          </a:p>
          <a:p>
            <a:pPr algn="ctr">
              <a:defRPr/>
            </a:pPr>
            <a:r>
              <a:rPr lang="en-US" sz="3600" b="1" dirty="0">
                <a:solidFill>
                  <a:prstClr val="black"/>
                </a:solidFill>
                <a:latin typeface="Calibri"/>
              </a:rPr>
              <a:t>5 House Churches</a:t>
            </a:r>
            <a:endParaRPr lang="en-US" sz="2800" b="1" dirty="0">
              <a:solidFill>
                <a:prstClr val="black"/>
              </a:solidFill>
              <a:latin typeface="Calibri"/>
            </a:endParaRPr>
          </a:p>
          <a:p>
            <a:pPr>
              <a:lnSpc>
                <a:spcPct val="150000"/>
              </a:lnSpc>
              <a:defRPr/>
            </a:pPr>
            <a:r>
              <a:rPr lang="en-US" sz="2800" b="1" dirty="0">
                <a:solidFill>
                  <a:prstClr val="black"/>
                </a:solidFill>
                <a:latin typeface="Calibri"/>
              </a:rPr>
              <a:t>*  Breathe  * House of Misfits  </a:t>
            </a:r>
          </a:p>
          <a:p>
            <a:pPr>
              <a:lnSpc>
                <a:spcPct val="150000"/>
              </a:lnSpc>
              <a:defRPr/>
            </a:pPr>
            <a:r>
              <a:rPr lang="en-US" sz="2800" b="1" dirty="0">
                <a:solidFill>
                  <a:prstClr val="black"/>
                </a:solidFill>
                <a:latin typeface="Calibri"/>
              </a:rPr>
              <a:t>                *The Change  * House of Healing  </a:t>
            </a:r>
          </a:p>
          <a:p>
            <a:pPr>
              <a:lnSpc>
                <a:spcPct val="150000"/>
              </a:lnSpc>
              <a:defRPr/>
            </a:pPr>
            <a:r>
              <a:rPr lang="en-US" sz="2800" b="1" dirty="0">
                <a:solidFill>
                  <a:prstClr val="black"/>
                </a:solidFill>
                <a:latin typeface="Calibri"/>
              </a:rPr>
              <a:t>                               * House of Transformation</a:t>
            </a:r>
          </a:p>
          <a:p>
            <a:pPr algn="ctr">
              <a:defRPr/>
            </a:pPr>
            <a:r>
              <a:rPr lang="en-US" sz="2800" b="1" dirty="0">
                <a:solidFill>
                  <a:prstClr val="black"/>
                </a:solidFill>
                <a:latin typeface="Calibri"/>
              </a:rPr>
              <a:t> </a:t>
            </a:r>
          </a:p>
          <a:p>
            <a:pPr>
              <a:defRPr/>
            </a:pPr>
            <a:endParaRPr lang="en-US" dirty="0">
              <a:solidFill>
                <a:prstClr val="black"/>
              </a:solidFill>
              <a:latin typeface="Calibri"/>
            </a:endParaRPr>
          </a:p>
        </p:txBody>
      </p:sp>
      <p:pic>
        <p:nvPicPr>
          <p:cNvPr id="10" name="Picture 9">
            <a:extLst>
              <a:ext uri="{FF2B5EF4-FFF2-40B4-BE49-F238E27FC236}">
                <a16:creationId xmlns:a16="http://schemas.microsoft.com/office/drawing/2014/main" id="{36E116AC-6B05-478B-8FF6-D954B9685A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9258" y="3351771"/>
            <a:ext cx="5925487" cy="3332276"/>
          </a:xfrm>
          <a:prstGeom prst="rect">
            <a:avLst/>
          </a:prstGeom>
        </p:spPr>
      </p:pic>
      <p:pic>
        <p:nvPicPr>
          <p:cNvPr id="6" name="Picture 5">
            <a:extLst>
              <a:ext uri="{FF2B5EF4-FFF2-40B4-BE49-F238E27FC236}">
                <a16:creationId xmlns:a16="http://schemas.microsoft.com/office/drawing/2014/main" id="{E5B38D1E-5B65-4560-A1D6-FAD9DF5BC8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2900" y="2448734"/>
            <a:ext cx="3091514" cy="4122019"/>
          </a:xfrm>
          <a:prstGeom prst="rect">
            <a:avLst/>
          </a:prstGeom>
        </p:spPr>
      </p:pic>
      <p:pic>
        <p:nvPicPr>
          <p:cNvPr id="4" name="Picture 3">
            <a:extLst>
              <a:ext uri="{FF2B5EF4-FFF2-40B4-BE49-F238E27FC236}">
                <a16:creationId xmlns:a16="http://schemas.microsoft.com/office/drawing/2014/main" id="{6FB4BE39-AF66-4FEC-B276-08D16DCB4C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89386" y="2683057"/>
            <a:ext cx="3172214" cy="3933545"/>
          </a:xfrm>
          <a:prstGeom prst="rect">
            <a:avLst/>
          </a:prstGeom>
        </p:spPr>
      </p:pic>
      <p:pic>
        <p:nvPicPr>
          <p:cNvPr id="7" name="Picture 6" descr="House church cutout.png">
            <a:extLst>
              <a:ext uri="{FF2B5EF4-FFF2-40B4-BE49-F238E27FC236}">
                <a16:creationId xmlns:a16="http://schemas.microsoft.com/office/drawing/2014/main" id="{3545316D-427D-42CC-9F49-8C9E7CE0FD6B}"/>
              </a:ext>
            </a:extLst>
          </p:cNvPr>
          <p:cNvPicPr/>
          <p:nvPr/>
        </p:nvPicPr>
        <p:blipFill>
          <a:blip r:embed="rId5" cstate="print"/>
          <a:stretch>
            <a:fillRect/>
          </a:stretch>
        </p:blipFill>
        <p:spPr>
          <a:xfrm>
            <a:off x="7114664" y="-258395"/>
            <a:ext cx="2667000" cy="2895600"/>
          </a:xfrm>
          <a:prstGeom prst="rect">
            <a:avLst/>
          </a:prstGeom>
        </p:spPr>
      </p:pic>
    </p:spTree>
    <p:extLst>
      <p:ext uri="{BB962C8B-B14F-4D97-AF65-F5344CB8AC3E}">
        <p14:creationId xmlns:p14="http://schemas.microsoft.com/office/powerpoint/2010/main" val="2579549662"/>
      </p:ext>
    </p:extLst>
  </p:cSld>
  <p:clrMapOvr>
    <a:masterClrMapping/>
  </p:clrMapOvr>
  <p:transition advTm="4985"/>
</p:sld>
</file>

<file path=ppt/theme/theme1.xml><?xml version="1.0" encoding="utf-8"?>
<a:theme xmlns:a="http://schemas.openxmlformats.org/drawingml/2006/main" name="RetrospectVTI">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ppt/theme/theme2.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TotalTime>
  <Words>818</Words>
  <Application>Microsoft Office PowerPoint</Application>
  <PresentationFormat>On-screen Show (4:3)</PresentationFormat>
  <Paragraphs>99</Paragraphs>
  <Slides>25</Slides>
  <Notes>0</Notes>
  <HiddenSlides>0</HiddenSlides>
  <MMClips>0</MMClips>
  <ScaleCrop>false</ScaleCrop>
  <HeadingPairs>
    <vt:vector size="6" baseType="variant">
      <vt:variant>
        <vt:lpstr>Fonts Used</vt:lpstr>
      </vt:variant>
      <vt:variant>
        <vt:i4>17</vt:i4>
      </vt:variant>
      <vt:variant>
        <vt:lpstr>Theme</vt:lpstr>
      </vt:variant>
      <vt:variant>
        <vt:i4>2</vt:i4>
      </vt:variant>
      <vt:variant>
        <vt:lpstr>Slide Titles</vt:lpstr>
      </vt:variant>
      <vt:variant>
        <vt:i4>25</vt:i4>
      </vt:variant>
    </vt:vector>
  </HeadingPairs>
  <TitlesOfParts>
    <vt:vector size="44" baseType="lpstr">
      <vt:lpstr>&amp;quot</vt:lpstr>
      <vt:lpstr>Agency FB</vt:lpstr>
      <vt:lpstr>AR BERKLEY</vt:lpstr>
      <vt:lpstr>AR CENA</vt:lpstr>
      <vt:lpstr>Arial</vt:lpstr>
      <vt:lpstr>Arial Narrow</vt:lpstr>
      <vt:lpstr>Bernard MT Condensed</vt:lpstr>
      <vt:lpstr>Britannic Bold</vt:lpstr>
      <vt:lpstr>Calibri</vt:lpstr>
      <vt:lpstr>Calibri Light</vt:lpstr>
      <vt:lpstr>Forte</vt:lpstr>
      <vt:lpstr>Georgia</vt:lpstr>
      <vt:lpstr>Open Sans</vt:lpstr>
      <vt:lpstr>Sitka Display</vt:lpstr>
      <vt:lpstr>Spinnaker</vt:lpstr>
      <vt:lpstr>Trebuchet MS</vt:lpstr>
      <vt:lpstr>utopia-std</vt:lpstr>
      <vt:lpstr>RetrospectVTI</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Eddy Hall</dc:creator>
  <cp:lastModifiedBy>Charles palmer</cp:lastModifiedBy>
  <cp:revision>2</cp:revision>
  <dcterms:created xsi:type="dcterms:W3CDTF">2019-11-03T15:50:22Z</dcterms:created>
  <dcterms:modified xsi:type="dcterms:W3CDTF">2019-11-14T05:20:19Z</dcterms:modified>
</cp:coreProperties>
</file>