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notesMasterIdLst>
    <p:notesMasterId r:id="rId18"/>
  </p:notesMasterIdLst>
  <p:handoutMasterIdLst>
    <p:handoutMasterId r:id="rId19"/>
  </p:handoutMasterIdLst>
  <p:sldIdLst>
    <p:sldId id="1089" r:id="rId2"/>
    <p:sldId id="1111" r:id="rId3"/>
    <p:sldId id="1141" r:id="rId4"/>
    <p:sldId id="1112" r:id="rId5"/>
    <p:sldId id="1113" r:id="rId6"/>
    <p:sldId id="1114" r:id="rId7"/>
    <p:sldId id="1116" r:id="rId8"/>
    <p:sldId id="1117" r:id="rId9"/>
    <p:sldId id="1118" r:id="rId10"/>
    <p:sldId id="1119" r:id="rId11"/>
    <p:sldId id="1142" r:id="rId12"/>
    <p:sldId id="1110" r:id="rId13"/>
    <p:sldId id="1115" r:id="rId14"/>
    <p:sldId id="1120" r:id="rId15"/>
    <p:sldId id="1121" r:id="rId16"/>
    <p:sldId id="1122" r:id="rId17"/>
  </p:sldIdLst>
  <p:sldSz cx="9144000" cy="6858000" type="overhead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E273152-80B5-4E0B-BB93-E01FD5B0F2F3}">
          <p14:sldIdLst>
            <p14:sldId id="1089"/>
            <p14:sldId id="1111"/>
            <p14:sldId id="1141"/>
            <p14:sldId id="1112"/>
            <p14:sldId id="1113"/>
            <p14:sldId id="1114"/>
            <p14:sldId id="1116"/>
            <p14:sldId id="1117"/>
            <p14:sldId id="1118"/>
            <p14:sldId id="1119"/>
            <p14:sldId id="1142"/>
            <p14:sldId id="1110"/>
            <p14:sldId id="1115"/>
            <p14:sldId id="1120"/>
            <p14:sldId id="1121"/>
            <p14:sldId id="1122"/>
          </p14:sldIdLst>
        </p14:section>
        <p14:section name="Untitled Section" id="{74EDE7F8-1993-44CC-8456-19F79866E0B3}">
          <p14:sldIdLst/>
        </p14:section>
        <p14:section name="Untitled Section" id="{36AC620A-7A8F-43E9-B1B2-822FD85CEEA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ston Marketing" initials="D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04BC"/>
    <a:srgbClr val="4FAD50"/>
    <a:srgbClr val="C88344"/>
    <a:srgbClr val="0033CC"/>
    <a:srgbClr val="99CCFF"/>
    <a:srgbClr val="1DAD0E"/>
    <a:srgbClr val="FFFF57"/>
    <a:srgbClr val="760000"/>
    <a:srgbClr val="FF0000"/>
    <a:srgbClr val="2AD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00" autoAdjust="0"/>
    <p:restoredTop sz="94086" autoAdjust="0"/>
  </p:normalViewPr>
  <p:slideViewPr>
    <p:cSldViewPr snapToGrid="0">
      <p:cViewPr>
        <p:scale>
          <a:sx n="60" d="100"/>
          <a:sy n="60" d="100"/>
        </p:scale>
        <p:origin x="-1596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806" y="12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EE2A1-B999-4C82-A64B-5EA6E6FC02C1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67B5F-F1BB-4CCB-8803-D2B403D308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95823-1D3B-455F-8019-D2B0B01914B1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850D9-128D-4B02-AEFA-4233D1AD75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26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07D4D25-3511-435B-8BD6-43BAF7D8FBBD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673547E-F0E7-4ED9-8B31-4A50F1A39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4D25-3511-435B-8BD6-43BAF7D8FBBD}" type="datetimeFigureOut">
              <a:rPr lang="en-US" smtClean="0">
                <a:solidFill>
                  <a:prstClr val="black"/>
                </a:solidFill>
              </a:rPr>
              <a:pPr/>
              <a:t>6/25/2018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547E-F0E7-4ED9-8B31-4A50F1A394A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4D25-3511-435B-8BD6-43BAF7D8FBBD}" type="datetimeFigureOut">
              <a:rPr lang="en-US" smtClean="0">
                <a:solidFill>
                  <a:prstClr val="black"/>
                </a:solidFill>
              </a:rPr>
              <a:pPr/>
              <a:t>6/25/2018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547E-F0E7-4ED9-8B31-4A50F1A394A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4D25-3511-435B-8BD6-43BAF7D8FBBD}" type="datetimeFigureOut">
              <a:rPr lang="en-US" smtClean="0">
                <a:solidFill>
                  <a:prstClr val="black"/>
                </a:solidFill>
              </a:rPr>
              <a:pPr/>
              <a:t>6/25/2018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547E-F0E7-4ED9-8B31-4A50F1A394A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4D25-3511-435B-8BD6-43BAF7D8FBBD}" type="datetimeFigureOut">
              <a:rPr lang="en-US" smtClean="0">
                <a:solidFill>
                  <a:prstClr val="white"/>
                </a:solidFill>
              </a:rPr>
              <a:pPr/>
              <a:t>6/25/2018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547E-F0E7-4ED9-8B31-4A50F1A394A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4D25-3511-435B-8BD6-43BAF7D8FBBD}" type="datetimeFigureOut">
              <a:rPr lang="en-US" smtClean="0">
                <a:solidFill>
                  <a:prstClr val="white"/>
                </a:solidFill>
              </a:rPr>
              <a:pPr/>
              <a:t>6/25/2018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547E-F0E7-4ED9-8B31-4A50F1A394A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4D25-3511-435B-8BD6-43BAF7D8FBBD}" type="datetimeFigureOut">
              <a:rPr lang="en-US" smtClean="0">
                <a:solidFill>
                  <a:prstClr val="black"/>
                </a:solidFill>
              </a:rPr>
              <a:pPr/>
              <a:t>6/25/2018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547E-F0E7-4ED9-8B31-4A50F1A394A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4D25-3511-435B-8BD6-43BAF7D8FBBD}" type="datetimeFigureOut">
              <a:rPr lang="en-US" smtClean="0">
                <a:solidFill>
                  <a:prstClr val="white"/>
                </a:solidFill>
              </a:rPr>
              <a:pPr/>
              <a:t>6/25/2018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547E-F0E7-4ED9-8B31-4A50F1A394A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4D25-3511-435B-8BD6-43BAF7D8FBBD}" type="datetimeFigureOut">
              <a:rPr lang="en-US" smtClean="0">
                <a:solidFill>
                  <a:prstClr val="black"/>
                </a:solidFill>
              </a:rPr>
              <a:pPr/>
              <a:t>6/25/2018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547E-F0E7-4ED9-8B31-4A50F1A394A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07D4D25-3511-435B-8BD6-43BAF7D8FBBD}" type="datetimeFigureOut">
              <a:rPr lang="en-US" smtClean="0">
                <a:solidFill>
                  <a:prstClr val="black"/>
                </a:solidFill>
              </a:rPr>
              <a:pPr/>
              <a:t>6/25/2018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3547E-F0E7-4ED9-8B31-4A50F1A394A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07D4D25-3511-435B-8BD6-43BAF7D8FBBD}" type="datetimeFigureOut">
              <a:rPr lang="en-US" smtClean="0">
                <a:solidFill>
                  <a:prstClr val="white"/>
                </a:solidFill>
              </a:rPr>
              <a:pPr/>
              <a:t>6/25/2018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673547E-F0E7-4ED9-8B31-4A50F1A394A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/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400"/>
            <a:fld id="{507D4D25-3511-435B-8BD6-43BAF7D8FBBD}" type="datetimeFigureOut">
              <a:rPr lang="en-US" smtClean="0">
                <a:solidFill>
                  <a:prstClr val="black"/>
                </a:solidFill>
              </a:rPr>
              <a:pPr defTabSz="914400"/>
              <a:t>6/25/2018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defTabSz="914400"/>
            <a:fld id="{4673547E-F0E7-4ED9-8B31-4A50F1A394A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Psalm+100&amp;version=NIV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Psalm+53&amp;version=NL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salm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3159" cy="7115969"/>
          </a:xfrm>
        </p:spPr>
      </p:pic>
      <p:sp>
        <p:nvSpPr>
          <p:cNvPr id="3" name="TextBox 2"/>
          <p:cNvSpPr txBox="1"/>
          <p:nvPr/>
        </p:nvSpPr>
        <p:spPr>
          <a:xfrm>
            <a:off x="4303987" y="4950372"/>
            <a:ext cx="38298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How to Read a Psalm</a:t>
            </a: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>
                <a:alpha val="86000"/>
              </a:srgbClr>
            </a:gs>
            <a:gs pos="30000">
              <a:srgbClr val="C7AC4C">
                <a:alpha val="82000"/>
              </a:srgbClr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560155"/>
            <a:ext cx="8229600" cy="21289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Psalm 95:3 </a:t>
            </a:r>
            <a:r>
              <a:rPr lang="en-US" sz="1800" dirty="0"/>
              <a:t>NLT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For the </a:t>
            </a:r>
            <a:r>
              <a:rPr lang="en-US" sz="2400" cap="small" dirty="0"/>
              <a:t>Lord</a:t>
            </a:r>
            <a:r>
              <a:rPr lang="en-US" sz="2400" dirty="0"/>
              <a:t> is a great God,</a:t>
            </a:r>
            <a:br>
              <a:rPr lang="en-US" sz="2400" dirty="0"/>
            </a:br>
            <a:r>
              <a:rPr lang="en-US" sz="2400" dirty="0"/>
              <a:t>    a great King above all gods.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Stair-step parallelism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1144" y="4733073"/>
            <a:ext cx="6306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i="1" dirty="0">
                <a:solidFill>
                  <a:srgbClr val="2B04BC"/>
                </a:solidFill>
              </a:rPr>
              <a:t>The second line continues the thought of the first line and takes it a step further.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1125" indent="-1588">
              <a:buNone/>
            </a:pPr>
            <a:r>
              <a:rPr lang="en-US" b="1" dirty="0"/>
              <a:t>7</a:t>
            </a:r>
            <a:r>
              <a:rPr lang="en-US" dirty="0"/>
              <a:t> “Ask and it will be given to you; seek and you will find; knock and the door will be opened to you. </a:t>
            </a:r>
          </a:p>
          <a:p>
            <a:pPr marL="111125" indent="-1588">
              <a:buNone/>
            </a:pPr>
            <a:r>
              <a:rPr lang="en-US" b="1" dirty="0"/>
              <a:t>8</a:t>
            </a:r>
            <a:r>
              <a:rPr lang="en-US" dirty="0"/>
              <a:t> For everyone who asks receives; the one who seeks finds; and to the one who knocks, the door will be opened. </a:t>
            </a:r>
          </a:p>
          <a:p>
            <a:pPr marL="111125" indent="-1588">
              <a:buNone/>
            </a:pPr>
            <a:r>
              <a:rPr lang="en-US" b="1" dirty="0"/>
              <a:t>9</a:t>
            </a:r>
            <a:r>
              <a:rPr lang="en-US" dirty="0"/>
              <a:t> “Which of you, if your son asks for bread, will give him a stone? </a:t>
            </a:r>
          </a:p>
          <a:p>
            <a:pPr marL="111125" indent="-1588">
              <a:buNone/>
            </a:pPr>
            <a:r>
              <a:rPr lang="en-US" b="1" dirty="0"/>
              <a:t>10</a:t>
            </a:r>
            <a:r>
              <a:rPr lang="en-US" dirty="0"/>
              <a:t> Or if he asks for a fish, will give him a snake? </a:t>
            </a:r>
          </a:p>
          <a:p>
            <a:pPr marL="111125" indent="-1588">
              <a:buNone/>
            </a:pPr>
            <a:r>
              <a:rPr lang="en-US" b="1" dirty="0"/>
              <a:t>11</a:t>
            </a:r>
            <a:r>
              <a:rPr lang="en-US" dirty="0"/>
              <a:t> If you, then, though you are evil, know how to give good gifts to your children, how much more will your Father in heaven give good gifts to those who ask him!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Matthew 7:7-11 </a:t>
            </a:r>
            <a:r>
              <a:rPr lang="en-US" sz="2400" dirty="0"/>
              <a:t>NIV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3F0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217E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8D71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8D71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8CE0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>
                <a:alpha val="86000"/>
              </a:srgbClr>
            </a:gs>
            <a:gs pos="30000">
              <a:srgbClr val="C7AC4C">
                <a:alpha val="82000"/>
              </a:srgbClr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1125" indent="-1588" algn="ctr">
              <a:buNone/>
            </a:pPr>
            <a:r>
              <a:rPr lang="en-US" sz="3200" b="1" dirty="0"/>
              <a:t>Psalm 12</a:t>
            </a:r>
          </a:p>
          <a:p>
            <a:pPr marL="111125" indent="-1588">
              <a:buNone/>
            </a:pPr>
            <a:endParaRPr lang="en-US" b="1" dirty="0"/>
          </a:p>
          <a:p>
            <a:pPr marL="111125" indent="-1588">
              <a:buNone/>
            </a:pPr>
            <a:r>
              <a:rPr lang="en-US" b="1" dirty="0"/>
              <a:t>For the choir director: </a:t>
            </a:r>
          </a:p>
          <a:p>
            <a:pPr marL="111125" indent="-1588">
              <a:buNone/>
            </a:pPr>
            <a:endParaRPr lang="en-US" b="1" dirty="0"/>
          </a:p>
          <a:p>
            <a:pPr marL="111125" indent="-1588">
              <a:buNone/>
            </a:pPr>
            <a:r>
              <a:rPr lang="en-US" b="1" dirty="0"/>
              <a:t>A psalm of David, </a:t>
            </a:r>
          </a:p>
          <a:p>
            <a:pPr marL="111125" indent="-1588">
              <a:buNone/>
            </a:pPr>
            <a:endParaRPr lang="en-US" b="1" dirty="0"/>
          </a:p>
          <a:p>
            <a:pPr marL="111125" indent="-1588">
              <a:buNone/>
            </a:pPr>
            <a:r>
              <a:rPr lang="en-US" b="1" dirty="0"/>
              <a:t>to be accompanied by an eight-stringed instrument.</a:t>
            </a:r>
            <a:r>
              <a:rPr lang="en-US" b="1" baseline="30000" dirty="0"/>
              <a:t> </a:t>
            </a:r>
            <a:r>
              <a:rPr lang="en-US" dirty="0"/>
              <a:t>(Hebrew </a:t>
            </a:r>
            <a:r>
              <a:rPr lang="en-US" i="1" dirty="0"/>
              <a:t>according to the </a:t>
            </a:r>
            <a:r>
              <a:rPr lang="en-US" i="1" dirty="0" err="1"/>
              <a:t>sheminith</a:t>
            </a:r>
            <a:r>
              <a:rPr lang="en-US" i="1" dirty="0"/>
              <a:t>.)</a:t>
            </a:r>
            <a:endParaRPr lang="en-US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Superscription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>
                <a:alpha val="86000"/>
              </a:srgbClr>
            </a:gs>
            <a:gs pos="30000">
              <a:srgbClr val="C7AC4C">
                <a:alpha val="82000"/>
              </a:srgbClr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6842" y="1386735"/>
            <a:ext cx="4351283" cy="5077127"/>
          </a:xfrm>
        </p:spPr>
        <p:txBody>
          <a:bodyPr>
            <a:normAutofit fontScale="62500" lnSpcReduction="20000"/>
          </a:bodyPr>
          <a:lstStyle/>
          <a:p>
            <a:endParaRPr lang="en-US" b="1" dirty="0"/>
          </a:p>
          <a:p>
            <a:pPr marL="111125" indent="-1588">
              <a:buNone/>
            </a:pPr>
            <a:r>
              <a:rPr lang="en-US" sz="2900" b="1" baseline="30000" dirty="0"/>
              <a:t>1 </a:t>
            </a:r>
            <a:r>
              <a:rPr lang="en-US" sz="2900" b="1" dirty="0"/>
              <a:t>Help, O </a:t>
            </a:r>
            <a:r>
              <a:rPr lang="en-US" sz="2900" b="1" cap="small" dirty="0"/>
              <a:t>Lord</a:t>
            </a:r>
            <a:r>
              <a:rPr lang="en-US" sz="2900" b="1" dirty="0"/>
              <a:t>, for the godly are fast disappearing!</a:t>
            </a:r>
            <a:br>
              <a:rPr lang="en-US" sz="2900" b="1" dirty="0"/>
            </a:br>
            <a:r>
              <a:rPr lang="en-US" sz="2900" b="1" dirty="0"/>
              <a:t>    The faithful have vanished from the earth!</a:t>
            </a:r>
            <a:br>
              <a:rPr lang="en-US" sz="2900" b="1" dirty="0"/>
            </a:br>
            <a:r>
              <a:rPr lang="en-US" sz="2900" b="1" baseline="30000" dirty="0"/>
              <a:t>2 </a:t>
            </a:r>
            <a:r>
              <a:rPr lang="en-US" sz="2900" b="1" dirty="0"/>
              <a:t>Neighbors lie to each other,</a:t>
            </a:r>
            <a:br>
              <a:rPr lang="en-US" sz="2900" b="1" dirty="0"/>
            </a:br>
            <a:r>
              <a:rPr lang="en-US" sz="2900" b="1" dirty="0"/>
              <a:t>    speaking with flattering lips and deceitful hearts.</a:t>
            </a:r>
            <a:br>
              <a:rPr lang="en-US" sz="2900" b="1" dirty="0"/>
            </a:br>
            <a:r>
              <a:rPr lang="en-US" sz="2900" b="1" baseline="30000" dirty="0"/>
              <a:t>3 </a:t>
            </a:r>
            <a:r>
              <a:rPr lang="en-US" sz="2900" b="1" dirty="0"/>
              <a:t>May the </a:t>
            </a:r>
            <a:r>
              <a:rPr lang="en-US" sz="2900" b="1" cap="small" dirty="0"/>
              <a:t>Lord</a:t>
            </a:r>
            <a:r>
              <a:rPr lang="en-US" sz="2900" b="1" dirty="0"/>
              <a:t> cut off their flattering lips</a:t>
            </a:r>
            <a:br>
              <a:rPr lang="en-US" sz="2900" b="1" dirty="0"/>
            </a:br>
            <a:r>
              <a:rPr lang="en-US" sz="2900" b="1" dirty="0"/>
              <a:t>    and silence their boastful tongues.</a:t>
            </a:r>
            <a:br>
              <a:rPr lang="en-US" sz="2900" b="1" dirty="0"/>
            </a:br>
            <a:r>
              <a:rPr lang="en-US" sz="2900" b="1" baseline="30000" dirty="0"/>
              <a:t>4 </a:t>
            </a:r>
            <a:r>
              <a:rPr lang="en-US" sz="2900" b="1" dirty="0"/>
              <a:t>They say, “We will lie to our hearts’ content.</a:t>
            </a:r>
            <a:br>
              <a:rPr lang="en-US" sz="2900" b="1" dirty="0"/>
            </a:br>
            <a:r>
              <a:rPr lang="en-US" sz="2900" b="1" dirty="0"/>
              <a:t>    Our lips are our own—who can stop us?”</a:t>
            </a:r>
          </a:p>
          <a:p>
            <a:pPr marL="111125" indent="-1588">
              <a:buNone/>
            </a:pPr>
            <a:r>
              <a:rPr lang="en-US" sz="2900" b="1" baseline="30000" dirty="0"/>
              <a:t>5 </a:t>
            </a:r>
            <a:r>
              <a:rPr lang="en-US" sz="2900" b="1" dirty="0"/>
              <a:t>The </a:t>
            </a:r>
            <a:r>
              <a:rPr lang="en-US" sz="2900" b="1" cap="small" dirty="0"/>
              <a:t>Lord</a:t>
            </a:r>
            <a:r>
              <a:rPr lang="en-US" sz="2900" b="1" dirty="0"/>
              <a:t> replies, “I have seen violence done to the helpless,</a:t>
            </a:r>
            <a:br>
              <a:rPr lang="en-US" sz="2900" b="1" dirty="0"/>
            </a:br>
            <a:r>
              <a:rPr lang="en-US" sz="2900" b="1" dirty="0"/>
              <a:t>    and I have heard the groans of the poor.</a:t>
            </a:r>
            <a:br>
              <a:rPr lang="en-US" sz="2900" b="1" dirty="0"/>
            </a:br>
            <a:endParaRPr lang="en-US" sz="29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Psalm 12 </a:t>
            </a:r>
            <a:r>
              <a:rPr lang="en-US" sz="2400" dirty="0"/>
              <a:t>NLT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03076" y="1592318"/>
            <a:ext cx="39571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Now I will rise up to rescue them,</a:t>
            </a:r>
            <a:br>
              <a:rPr lang="en-US" b="1" dirty="0"/>
            </a:br>
            <a:r>
              <a:rPr lang="en-US" b="1" dirty="0"/>
              <a:t>    as they have longed for me to do.”</a:t>
            </a:r>
            <a:br>
              <a:rPr lang="en-US" b="1" dirty="0"/>
            </a:br>
            <a:r>
              <a:rPr lang="en-US" b="1" baseline="30000" dirty="0"/>
              <a:t>6 </a:t>
            </a:r>
            <a:r>
              <a:rPr lang="en-US" b="1" dirty="0"/>
              <a:t>The </a:t>
            </a:r>
            <a:r>
              <a:rPr lang="en-US" b="1" cap="small" dirty="0"/>
              <a:t>Lord</a:t>
            </a:r>
            <a:r>
              <a:rPr lang="en-US" b="1" dirty="0"/>
              <a:t>’s promises are pure,</a:t>
            </a:r>
            <a:br>
              <a:rPr lang="en-US" b="1" dirty="0"/>
            </a:br>
            <a:r>
              <a:rPr lang="en-US" b="1" dirty="0"/>
              <a:t>    like silver refined in a furnace,</a:t>
            </a:r>
            <a:br>
              <a:rPr lang="en-US" b="1" dirty="0"/>
            </a:br>
            <a:r>
              <a:rPr lang="en-US" b="1" dirty="0"/>
              <a:t>    purified seven times over.</a:t>
            </a:r>
            <a:br>
              <a:rPr lang="en-US" b="1" dirty="0"/>
            </a:br>
            <a:r>
              <a:rPr lang="en-US" b="1" baseline="30000" dirty="0"/>
              <a:t>7 </a:t>
            </a:r>
            <a:r>
              <a:rPr lang="en-US" b="1" dirty="0"/>
              <a:t>Therefore, </a:t>
            </a:r>
            <a:r>
              <a:rPr lang="en-US" b="1" cap="small" dirty="0"/>
              <a:t>Lord</a:t>
            </a:r>
            <a:r>
              <a:rPr lang="en-US" b="1" dirty="0"/>
              <a:t>, we know you will protect the oppressed,</a:t>
            </a:r>
            <a:br>
              <a:rPr lang="en-US" b="1" dirty="0"/>
            </a:br>
            <a:r>
              <a:rPr lang="en-US" b="1" dirty="0"/>
              <a:t>    preserving them forever from this lying generation,</a:t>
            </a:r>
            <a:br>
              <a:rPr lang="en-US" b="1" dirty="0"/>
            </a:br>
            <a:r>
              <a:rPr lang="en-US" b="1" baseline="30000" dirty="0"/>
              <a:t>8 </a:t>
            </a:r>
            <a:r>
              <a:rPr lang="en-US" b="1" dirty="0"/>
              <a:t>even though the wicked strut about,</a:t>
            </a:r>
            <a:br>
              <a:rPr lang="en-US" b="1" dirty="0"/>
            </a:br>
            <a:r>
              <a:rPr lang="en-US" b="1" dirty="0"/>
              <a:t>    and evil is praised throughout the land.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70180" y="5644056"/>
            <a:ext cx="23567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i="1" dirty="0">
                <a:solidFill>
                  <a:srgbClr val="2B04BC"/>
                </a:solidFill>
              </a:rPr>
              <a:t> Complaint</a:t>
            </a:r>
          </a:p>
          <a:p>
            <a:pPr>
              <a:buFont typeface="Arial" pitchFamily="34" charset="0"/>
              <a:buChar char="•"/>
            </a:pPr>
            <a:r>
              <a:rPr lang="en-US" b="1" i="1" dirty="0">
                <a:solidFill>
                  <a:srgbClr val="2B04BC"/>
                </a:solidFill>
              </a:rPr>
              <a:t> God’s response</a:t>
            </a:r>
          </a:p>
          <a:p>
            <a:pPr>
              <a:buFont typeface="Arial" pitchFamily="34" charset="0"/>
              <a:buChar char="•"/>
            </a:pPr>
            <a:r>
              <a:rPr lang="en-US" b="1" i="1" dirty="0">
                <a:solidFill>
                  <a:srgbClr val="2B04BC"/>
                </a:solidFill>
              </a:rPr>
              <a:t> People’s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 bright="-9000" contrast="8000"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Psalm 12 </a:t>
            </a:r>
            <a:r>
              <a:rPr lang="en-US" sz="2800" dirty="0">
                <a:solidFill>
                  <a:schemeClr val="bg1"/>
                </a:solidFill>
                <a:latin typeface="Arial Black" pitchFamily="34" charset="0"/>
              </a:rPr>
              <a:t>NLT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942010"/>
          </a:xfrm>
        </p:spPr>
        <p:txBody>
          <a:bodyPr>
            <a:normAutofit lnSpcReduction="10000"/>
          </a:bodyPr>
          <a:lstStyle/>
          <a:p>
            <a:pPr marL="111125" indent="-1588">
              <a:buNone/>
            </a:pPr>
            <a:endParaRPr lang="en-US" sz="2400" b="1" dirty="0"/>
          </a:p>
          <a:p>
            <a:pPr marL="111125" indent="-1588">
              <a:buNone/>
            </a:pPr>
            <a:r>
              <a:rPr lang="en-US" sz="2400" b="1" baseline="30000" dirty="0">
                <a:solidFill>
                  <a:schemeClr val="bg1"/>
                </a:solidFill>
                <a:latin typeface="Arial Black" pitchFamily="34" charset="0"/>
              </a:rPr>
              <a:t>1 </a:t>
            </a:r>
            <a:r>
              <a:rPr lang="en-US" sz="2400" b="1" dirty="0">
                <a:solidFill>
                  <a:schemeClr val="bg1"/>
                </a:solidFill>
                <a:latin typeface="Arial Black" pitchFamily="34" charset="0"/>
              </a:rPr>
              <a:t>Help, O </a:t>
            </a:r>
            <a:r>
              <a:rPr lang="en-US" sz="2400" b="1" cap="small" dirty="0">
                <a:solidFill>
                  <a:schemeClr val="bg1"/>
                </a:solidFill>
                <a:latin typeface="Arial Black" pitchFamily="34" charset="0"/>
              </a:rPr>
              <a:t>Lord</a:t>
            </a:r>
            <a:r>
              <a:rPr lang="en-US" sz="2400" b="1" dirty="0">
                <a:solidFill>
                  <a:schemeClr val="bg1"/>
                </a:solidFill>
                <a:latin typeface="Arial Black" pitchFamily="34" charset="0"/>
              </a:rPr>
              <a:t>, for the godly are fast disappearing!</a:t>
            </a:r>
            <a:br>
              <a:rPr lang="en-US" sz="2400" b="1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 Black" pitchFamily="34" charset="0"/>
              </a:rPr>
              <a:t>    The faithful have vanished from the earth!</a:t>
            </a:r>
            <a:br>
              <a:rPr lang="en-US" sz="2400" b="1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2400" b="1" baseline="30000" dirty="0">
                <a:solidFill>
                  <a:schemeClr val="bg1"/>
                </a:solidFill>
                <a:latin typeface="Arial Black" pitchFamily="34" charset="0"/>
              </a:rPr>
              <a:t>2 </a:t>
            </a:r>
            <a:r>
              <a:rPr lang="en-US" sz="2400" b="1" dirty="0">
                <a:solidFill>
                  <a:schemeClr val="bg1"/>
                </a:solidFill>
                <a:latin typeface="Arial Black" pitchFamily="34" charset="0"/>
              </a:rPr>
              <a:t>Neighbors lie to each other,</a:t>
            </a:r>
            <a:br>
              <a:rPr lang="en-US" sz="2400" b="1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 Black" pitchFamily="34" charset="0"/>
              </a:rPr>
              <a:t>    speaking with flattering lips and deceitful hearts.</a:t>
            </a:r>
            <a:br>
              <a:rPr lang="en-US" sz="2400" b="1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2400" b="1" baseline="30000" dirty="0">
                <a:solidFill>
                  <a:schemeClr val="bg1"/>
                </a:solidFill>
                <a:latin typeface="Arial Black" pitchFamily="34" charset="0"/>
              </a:rPr>
              <a:t>3 </a:t>
            </a:r>
            <a:r>
              <a:rPr lang="en-US" sz="2400" b="1" dirty="0">
                <a:solidFill>
                  <a:schemeClr val="bg1"/>
                </a:solidFill>
                <a:latin typeface="Arial Black" pitchFamily="34" charset="0"/>
              </a:rPr>
              <a:t>May the </a:t>
            </a:r>
            <a:r>
              <a:rPr lang="en-US" sz="2400" b="1" cap="small" dirty="0">
                <a:solidFill>
                  <a:schemeClr val="bg1"/>
                </a:solidFill>
                <a:latin typeface="Arial Black" pitchFamily="34" charset="0"/>
              </a:rPr>
              <a:t>Lord</a:t>
            </a:r>
            <a:r>
              <a:rPr lang="en-US" sz="2400" b="1" dirty="0">
                <a:solidFill>
                  <a:schemeClr val="bg1"/>
                </a:solidFill>
                <a:latin typeface="Arial Black" pitchFamily="34" charset="0"/>
              </a:rPr>
              <a:t> cut off their flattering lips</a:t>
            </a:r>
            <a:br>
              <a:rPr lang="en-US" sz="2400" b="1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 Black" pitchFamily="34" charset="0"/>
              </a:rPr>
              <a:t>    and silence their boastful tongues.</a:t>
            </a:r>
            <a:br>
              <a:rPr lang="en-US" sz="2400" b="1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2400" b="1" baseline="30000" dirty="0">
                <a:solidFill>
                  <a:schemeClr val="bg1"/>
                </a:solidFill>
                <a:latin typeface="Arial Black" pitchFamily="34" charset="0"/>
              </a:rPr>
              <a:t>4 </a:t>
            </a:r>
            <a:r>
              <a:rPr lang="en-US" sz="2400" b="1" dirty="0">
                <a:solidFill>
                  <a:schemeClr val="bg1"/>
                </a:solidFill>
                <a:latin typeface="Arial Black" pitchFamily="34" charset="0"/>
              </a:rPr>
              <a:t>They say, “We will lie to our hearts’ content.</a:t>
            </a:r>
            <a:br>
              <a:rPr lang="en-US" sz="2400" b="1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 Black" pitchFamily="34" charset="0"/>
              </a:rPr>
              <a:t>    Our lips are our own—who can stop us?”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or-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9807" y="-291529"/>
            <a:ext cx="10512603" cy="71495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44510" y="2790497"/>
            <a:ext cx="3799490" cy="4871546"/>
          </a:xfrm>
        </p:spPr>
        <p:txBody>
          <a:bodyPr>
            <a:normAutofit/>
          </a:bodyPr>
          <a:lstStyle/>
          <a:p>
            <a:pPr marL="111125" indent="-1588">
              <a:buNone/>
            </a:pPr>
            <a:endParaRPr lang="en-US" sz="2400" b="1" dirty="0">
              <a:latin typeface="Arial Black" pitchFamily="34" charset="0"/>
            </a:endParaRPr>
          </a:p>
          <a:p>
            <a:pPr marL="111125" indent="-1588">
              <a:buNone/>
            </a:pPr>
            <a:r>
              <a:rPr lang="en-US" sz="2000" b="1" baseline="30000" dirty="0">
                <a:latin typeface="Arial Black" pitchFamily="34" charset="0"/>
              </a:rPr>
              <a:t>5 </a:t>
            </a:r>
            <a:r>
              <a:rPr lang="en-US" sz="2000" b="1" dirty="0">
                <a:latin typeface="Arial Black" pitchFamily="34" charset="0"/>
              </a:rPr>
              <a:t>The </a:t>
            </a:r>
            <a:r>
              <a:rPr lang="en-US" sz="2000" b="1" cap="small" dirty="0">
                <a:latin typeface="Arial Black" pitchFamily="34" charset="0"/>
              </a:rPr>
              <a:t>Lord</a:t>
            </a:r>
            <a:r>
              <a:rPr lang="en-US" sz="2000" b="1" dirty="0">
                <a:latin typeface="Arial Black" pitchFamily="34" charset="0"/>
              </a:rPr>
              <a:t> replies, “I have seen violence done to the helpless,</a:t>
            </a:r>
            <a:br>
              <a:rPr lang="en-US" sz="2000" b="1" dirty="0">
                <a:latin typeface="Arial Black" pitchFamily="34" charset="0"/>
              </a:rPr>
            </a:br>
            <a:r>
              <a:rPr lang="en-US" sz="2000" b="1" dirty="0">
                <a:latin typeface="Arial Black" pitchFamily="34" charset="0"/>
              </a:rPr>
              <a:t>    and I have heard the groans of the poor.</a:t>
            </a:r>
            <a:br>
              <a:rPr lang="en-US" sz="2000" b="1" dirty="0">
                <a:latin typeface="Arial Black" pitchFamily="34" charset="0"/>
              </a:rPr>
            </a:br>
            <a:r>
              <a:rPr lang="en-US" sz="2000" b="1" dirty="0">
                <a:latin typeface="Arial Black" pitchFamily="34" charset="0"/>
              </a:rPr>
              <a:t>Now I will rise up to rescue them,</a:t>
            </a:r>
            <a:br>
              <a:rPr lang="en-US" sz="2000" b="1" dirty="0">
                <a:latin typeface="Arial Black" pitchFamily="34" charset="0"/>
              </a:rPr>
            </a:br>
            <a:r>
              <a:rPr lang="en-US" sz="2000" b="1" dirty="0">
                <a:latin typeface="Arial Black" pitchFamily="34" charset="0"/>
              </a:rPr>
              <a:t>    as they have longed for me to do.”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9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57600" y="771880"/>
            <a:ext cx="4950372" cy="4541099"/>
          </a:xfrm>
        </p:spPr>
        <p:txBody>
          <a:bodyPr>
            <a:normAutofit fontScale="92500" lnSpcReduction="20000"/>
          </a:bodyPr>
          <a:lstStyle/>
          <a:p>
            <a:pPr marL="111125" indent="-1588">
              <a:buNone/>
            </a:pPr>
            <a:br>
              <a:rPr lang="en-US" sz="2400" dirty="0">
                <a:latin typeface="Arial Black" pitchFamily="34" charset="0"/>
              </a:rPr>
            </a:br>
            <a:r>
              <a:rPr lang="en-US" sz="2400" baseline="30000" dirty="0">
                <a:latin typeface="Arial Black" pitchFamily="34" charset="0"/>
              </a:rPr>
              <a:t>6 </a:t>
            </a:r>
            <a:r>
              <a:rPr lang="en-US" sz="2400" dirty="0">
                <a:latin typeface="Arial Black" pitchFamily="34" charset="0"/>
              </a:rPr>
              <a:t>The </a:t>
            </a:r>
            <a:r>
              <a:rPr lang="en-US" sz="2400" cap="small" dirty="0">
                <a:latin typeface="Arial Black" pitchFamily="34" charset="0"/>
              </a:rPr>
              <a:t>Lord</a:t>
            </a:r>
            <a:r>
              <a:rPr lang="en-US" sz="2400" dirty="0">
                <a:latin typeface="Arial Black" pitchFamily="34" charset="0"/>
              </a:rPr>
              <a:t>’s promises are pure,</a:t>
            </a:r>
            <a:br>
              <a:rPr lang="en-US" sz="2400" dirty="0">
                <a:latin typeface="Arial Black" pitchFamily="34" charset="0"/>
              </a:rPr>
            </a:br>
            <a:r>
              <a:rPr lang="en-US" sz="2400" dirty="0">
                <a:latin typeface="Arial Black" pitchFamily="34" charset="0"/>
              </a:rPr>
              <a:t>    like silver refined in a furnace,</a:t>
            </a:r>
            <a:br>
              <a:rPr lang="en-US" sz="2400" dirty="0">
                <a:latin typeface="Arial Black" pitchFamily="34" charset="0"/>
              </a:rPr>
            </a:br>
            <a:r>
              <a:rPr lang="en-US" sz="2400" dirty="0">
                <a:latin typeface="Arial Black" pitchFamily="34" charset="0"/>
              </a:rPr>
              <a:t>    purified seven times over.</a:t>
            </a:r>
            <a:br>
              <a:rPr lang="en-US" sz="2400" dirty="0">
                <a:latin typeface="Arial Black" pitchFamily="34" charset="0"/>
              </a:rPr>
            </a:br>
            <a:r>
              <a:rPr lang="en-US" sz="2400" baseline="30000" dirty="0">
                <a:latin typeface="Arial Black" pitchFamily="34" charset="0"/>
              </a:rPr>
              <a:t>7 </a:t>
            </a:r>
            <a:r>
              <a:rPr lang="en-US" sz="2400" dirty="0">
                <a:latin typeface="Arial Black" pitchFamily="34" charset="0"/>
              </a:rPr>
              <a:t>Therefore, </a:t>
            </a:r>
            <a:r>
              <a:rPr lang="en-US" sz="2400" cap="small" dirty="0">
                <a:latin typeface="Arial Black" pitchFamily="34" charset="0"/>
              </a:rPr>
              <a:t>Lord</a:t>
            </a:r>
            <a:r>
              <a:rPr lang="en-US" sz="2400" dirty="0">
                <a:latin typeface="Arial Black" pitchFamily="34" charset="0"/>
              </a:rPr>
              <a:t>, we know you will protect the oppressed,</a:t>
            </a:r>
            <a:br>
              <a:rPr lang="en-US" sz="2400" dirty="0">
                <a:latin typeface="Arial Black" pitchFamily="34" charset="0"/>
              </a:rPr>
            </a:br>
            <a:r>
              <a:rPr lang="en-US" sz="2400" dirty="0">
                <a:latin typeface="Arial Black" pitchFamily="34" charset="0"/>
              </a:rPr>
              <a:t>    preserving them forever from this lying generation,</a:t>
            </a:r>
            <a:br>
              <a:rPr lang="en-US" sz="2400" dirty="0">
                <a:latin typeface="Arial Black" pitchFamily="34" charset="0"/>
              </a:rPr>
            </a:br>
            <a:r>
              <a:rPr lang="en-US" sz="2400" baseline="30000" dirty="0">
                <a:latin typeface="Arial Black" pitchFamily="34" charset="0"/>
              </a:rPr>
              <a:t>8 </a:t>
            </a:r>
            <a:r>
              <a:rPr lang="en-US" sz="2400" dirty="0">
                <a:latin typeface="Arial Black" pitchFamily="34" charset="0"/>
              </a:rPr>
              <a:t>even though the wicked strut about,</a:t>
            </a:r>
            <a:br>
              <a:rPr lang="en-US" sz="2400" dirty="0">
                <a:latin typeface="Arial Black" pitchFamily="34" charset="0"/>
              </a:rPr>
            </a:br>
            <a:r>
              <a:rPr lang="en-US" sz="2400" dirty="0">
                <a:latin typeface="Arial Black" pitchFamily="34" charset="0"/>
              </a:rPr>
              <a:t>    and evil is praised throughout the land.</a:t>
            </a:r>
          </a:p>
        </p:txBody>
      </p:sp>
      <p:pic>
        <p:nvPicPr>
          <p:cNvPr id="4" name="Picture 3" descr="refiners+fi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55" y="1040525"/>
            <a:ext cx="2676525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>
                <a:alpha val="86000"/>
              </a:srgbClr>
            </a:gs>
            <a:gs pos="30000">
              <a:srgbClr val="C7AC4C">
                <a:alpha val="82000"/>
              </a:srgbClr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How were the psalms used?</a:t>
            </a:r>
          </a:p>
        </p:txBody>
      </p:sp>
      <p:sp>
        <p:nvSpPr>
          <p:cNvPr id="4" name="Rectangle 3"/>
          <p:cNvSpPr/>
          <p:nvPr/>
        </p:nvSpPr>
        <p:spPr>
          <a:xfrm>
            <a:off x="662152" y="1235499"/>
            <a:ext cx="495037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Psalm 122</a:t>
            </a:r>
          </a:p>
          <a:p>
            <a:pPr algn="ctr"/>
            <a:r>
              <a:rPr lang="en-US" b="1" dirty="0"/>
              <a:t>A song of ascents. Of David.</a:t>
            </a:r>
          </a:p>
          <a:p>
            <a:endParaRPr lang="en-US" b="1" dirty="0"/>
          </a:p>
          <a:p>
            <a:r>
              <a:rPr lang="en-US" sz="2000" baseline="30000" dirty="0"/>
              <a:t>1 </a:t>
            </a:r>
            <a:r>
              <a:rPr lang="en-US" sz="2000" dirty="0"/>
              <a:t>I rejoiced with those who said to me,</a:t>
            </a:r>
            <a:br>
              <a:rPr lang="en-US" sz="2000" dirty="0"/>
            </a:br>
            <a:r>
              <a:rPr lang="en-US" sz="2000" dirty="0"/>
              <a:t>    “Let us go to the house of the </a:t>
            </a:r>
            <a:r>
              <a:rPr lang="en-US" sz="2000" cap="small" dirty="0"/>
              <a:t>Lord</a:t>
            </a:r>
            <a:r>
              <a:rPr lang="en-US" sz="2000" dirty="0"/>
              <a:t>.”</a:t>
            </a:r>
            <a:br>
              <a:rPr lang="en-US" sz="2000" dirty="0"/>
            </a:br>
            <a:r>
              <a:rPr lang="en-US" sz="2000" baseline="30000" dirty="0"/>
              <a:t>2 </a:t>
            </a:r>
            <a:r>
              <a:rPr lang="en-US" sz="2000" dirty="0"/>
              <a:t>Our feet are standing</a:t>
            </a:r>
            <a:br>
              <a:rPr lang="en-US" sz="2000" dirty="0"/>
            </a:br>
            <a:r>
              <a:rPr lang="en-US" sz="2000" dirty="0"/>
              <a:t>    in your gates, Jerusalem.</a:t>
            </a:r>
          </a:p>
          <a:p>
            <a:r>
              <a:rPr lang="en-US" sz="2000" baseline="30000" dirty="0"/>
              <a:t>3 </a:t>
            </a:r>
            <a:r>
              <a:rPr lang="en-US" sz="2000" dirty="0"/>
              <a:t>Jerusalem is built like a city</a:t>
            </a:r>
            <a:br>
              <a:rPr lang="en-US" sz="2000" dirty="0"/>
            </a:br>
            <a:r>
              <a:rPr lang="en-US" sz="2000" dirty="0"/>
              <a:t>    that is closely compacted together.</a:t>
            </a:r>
            <a:br>
              <a:rPr lang="en-US" sz="2000" dirty="0"/>
            </a:br>
            <a:r>
              <a:rPr lang="en-US" sz="2000" baseline="30000" dirty="0"/>
              <a:t>4 </a:t>
            </a:r>
            <a:r>
              <a:rPr lang="en-US" sz="2000" dirty="0"/>
              <a:t>That is where the tribes go up—</a:t>
            </a:r>
            <a:br>
              <a:rPr lang="en-US" sz="2000" dirty="0"/>
            </a:br>
            <a:r>
              <a:rPr lang="en-US" sz="2000" dirty="0"/>
              <a:t>    the tribes of the </a:t>
            </a:r>
            <a:r>
              <a:rPr lang="en-US" sz="2000" cap="small" dirty="0"/>
              <a:t>Lord</a:t>
            </a:r>
            <a:r>
              <a:rPr lang="en-US" sz="2000" dirty="0"/>
              <a:t>—</a:t>
            </a:r>
            <a:br>
              <a:rPr lang="en-US" sz="2000" dirty="0"/>
            </a:br>
            <a:r>
              <a:rPr lang="en-US" sz="2000" dirty="0"/>
              <a:t>to praise the name of the </a:t>
            </a:r>
            <a:r>
              <a:rPr lang="en-US" sz="2000" cap="small" dirty="0"/>
              <a:t>Lord</a:t>
            </a:r>
            <a:br>
              <a:rPr lang="en-US" sz="2000" dirty="0"/>
            </a:br>
            <a:r>
              <a:rPr lang="en-US" sz="2000" dirty="0"/>
              <a:t>    according to the statute given to Israel.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95848" y="1277007"/>
            <a:ext cx="2554014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b="1" dirty="0"/>
          </a:p>
          <a:p>
            <a:r>
              <a:rPr lang="en-US" sz="2000" b="1" dirty="0"/>
              <a:t>Superscription</a:t>
            </a:r>
          </a:p>
          <a:p>
            <a:endParaRPr lang="en-US" dirty="0"/>
          </a:p>
          <a:p>
            <a:r>
              <a:rPr lang="en-US" b="1" dirty="0"/>
              <a:t>Ascent psalms:</a:t>
            </a:r>
          </a:p>
          <a:p>
            <a:r>
              <a:rPr lang="en-US" dirty="0"/>
              <a:t>120-134</a:t>
            </a:r>
          </a:p>
          <a:p>
            <a:endParaRPr lang="en-US" dirty="0"/>
          </a:p>
          <a:p>
            <a:r>
              <a:rPr lang="en-US" b="1" dirty="0"/>
              <a:t>“Of David” can mean:</a:t>
            </a:r>
          </a:p>
          <a:p>
            <a:r>
              <a:rPr lang="en-US" sz="1200" b="1" dirty="0"/>
              <a:t>  </a:t>
            </a:r>
          </a:p>
          <a:p>
            <a:pPr>
              <a:buFont typeface="Arial" charset="0"/>
              <a:buChar char="•"/>
            </a:pPr>
            <a:r>
              <a:rPr lang="en-US" dirty="0"/>
              <a:t> By David</a:t>
            </a:r>
          </a:p>
          <a:p>
            <a:pPr>
              <a:buFont typeface="Arial" charset="0"/>
              <a:buChar char="•"/>
            </a:pPr>
            <a:r>
              <a:rPr lang="en-US" dirty="0"/>
              <a:t> To David</a:t>
            </a:r>
          </a:p>
          <a:p>
            <a:pPr>
              <a:buFont typeface="Arial" charset="0"/>
              <a:buChar char="•"/>
            </a:pPr>
            <a:r>
              <a:rPr lang="en-US" dirty="0"/>
              <a:t> In relation to David</a:t>
            </a:r>
          </a:p>
          <a:p>
            <a:pPr>
              <a:buFont typeface="Arial" charset="0"/>
              <a:buChar char="•"/>
            </a:pPr>
            <a:r>
              <a:rPr lang="en-US" dirty="0"/>
              <a:t> In behalf of David</a:t>
            </a:r>
          </a:p>
          <a:p>
            <a:pPr>
              <a:buFont typeface="Arial" charset="0"/>
              <a:buChar char="•"/>
            </a:pPr>
            <a:r>
              <a:rPr lang="en-US" dirty="0"/>
              <a:t> Belong to David</a:t>
            </a:r>
          </a:p>
          <a:p>
            <a:r>
              <a:rPr lang="en-US" dirty="0"/>
              <a:t>  (Part of David’s </a:t>
            </a:r>
          </a:p>
          <a:p>
            <a:r>
              <a:rPr lang="en-US" dirty="0"/>
              <a:t>   collection)</a:t>
            </a:r>
          </a:p>
          <a:p>
            <a:r>
              <a:rPr lang="en-US" sz="1200" dirty="0"/>
              <a:t> 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903076" y="1781503"/>
            <a:ext cx="1213945" cy="0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60331"/>
            <a:ext cx="8229600" cy="4336146"/>
          </a:xfrm>
        </p:spPr>
        <p:txBody>
          <a:bodyPr>
            <a:normAutofit/>
          </a:bodyPr>
          <a:lstStyle/>
          <a:p>
            <a:pPr marL="111125" indent="-1588">
              <a:buNone/>
            </a:pPr>
            <a:r>
              <a:rPr lang="en-US" b="1" baseline="30000" dirty="0"/>
              <a:t>    “</a:t>
            </a:r>
            <a:r>
              <a:rPr lang="en-US" b="1" dirty="0"/>
              <a:t>Three times a year all your men must appear before the </a:t>
            </a:r>
            <a:r>
              <a:rPr lang="en-US" b="1" cap="small" dirty="0"/>
              <a:t>Lord</a:t>
            </a:r>
            <a:r>
              <a:rPr lang="en-US" b="1" dirty="0"/>
              <a:t> your God at the place he will choose: at the Festival of Unleavened Bread, the Festival of Weeks and the Festival of Tabernacles. No one should appear before the </a:t>
            </a:r>
            <a:r>
              <a:rPr lang="en-US" b="1" cap="small" dirty="0"/>
              <a:t>Lord</a:t>
            </a:r>
            <a:r>
              <a:rPr lang="en-US" b="1" dirty="0"/>
              <a:t> empty-handed.”</a:t>
            </a:r>
          </a:p>
          <a:p>
            <a:pPr marL="111125" indent="-1588" algn="r">
              <a:buNone/>
            </a:pPr>
            <a:r>
              <a:rPr lang="en-US" sz="2400" b="1" dirty="0"/>
              <a:t>--Deuteronomy 16:16 NIV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Three Pilgrimage Festivals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>
                <a:alpha val="86000"/>
              </a:srgbClr>
            </a:gs>
            <a:gs pos="30000">
              <a:srgbClr val="C7AC4C">
                <a:alpha val="82000"/>
              </a:srgbClr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/>
              <a:t>A psalm. For giving grateful praise.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aseline="30000" dirty="0"/>
              <a:t>1 </a:t>
            </a:r>
            <a:r>
              <a:rPr lang="en-US" dirty="0"/>
              <a:t>Shout for joy to the </a:t>
            </a:r>
            <a:r>
              <a:rPr lang="en-US" cap="small" dirty="0"/>
              <a:t>Lord</a:t>
            </a:r>
            <a:r>
              <a:rPr lang="en-US" dirty="0"/>
              <a:t>, all the earth.</a:t>
            </a:r>
            <a:br>
              <a:rPr lang="en-US" dirty="0"/>
            </a:br>
            <a:r>
              <a:rPr lang="en-US" baseline="30000" dirty="0"/>
              <a:t>2 </a:t>
            </a:r>
            <a:r>
              <a:rPr lang="en-US" dirty="0"/>
              <a:t>    Worship the </a:t>
            </a:r>
            <a:r>
              <a:rPr lang="en-US" cap="small" dirty="0"/>
              <a:t>Lord</a:t>
            </a:r>
            <a:r>
              <a:rPr lang="en-US" dirty="0"/>
              <a:t> with gladness;</a:t>
            </a:r>
            <a:br>
              <a:rPr lang="en-US" dirty="0"/>
            </a:br>
            <a:r>
              <a:rPr lang="en-US" dirty="0"/>
              <a:t>    come before him with joyful songs.</a:t>
            </a:r>
            <a:br>
              <a:rPr lang="en-US" dirty="0"/>
            </a:br>
            <a:r>
              <a:rPr lang="en-US" baseline="30000" dirty="0"/>
              <a:t>3 </a:t>
            </a:r>
            <a:r>
              <a:rPr lang="en-US" dirty="0"/>
              <a:t>Know that the </a:t>
            </a:r>
            <a:r>
              <a:rPr lang="en-US" cap="small" dirty="0"/>
              <a:t>Lord</a:t>
            </a:r>
            <a:r>
              <a:rPr lang="en-US" dirty="0"/>
              <a:t> is God.</a:t>
            </a:r>
            <a:br>
              <a:rPr lang="en-US" dirty="0"/>
            </a:br>
            <a:r>
              <a:rPr lang="en-US" dirty="0"/>
              <a:t>    It is he who made us, and we are his;</a:t>
            </a:r>
            <a:br>
              <a:rPr lang="en-US" dirty="0"/>
            </a:br>
            <a:r>
              <a:rPr lang="en-US" dirty="0"/>
              <a:t>    we are his people, the sheep of his pasture.</a:t>
            </a:r>
          </a:p>
          <a:p>
            <a:pPr>
              <a:buNone/>
            </a:pPr>
            <a:r>
              <a:rPr lang="en-US" baseline="30000" dirty="0"/>
              <a:t>4 </a:t>
            </a:r>
            <a:r>
              <a:rPr lang="en-US" dirty="0"/>
              <a:t>Enter his gates with thanksgiving</a:t>
            </a:r>
            <a:br>
              <a:rPr lang="en-US" dirty="0"/>
            </a:br>
            <a:r>
              <a:rPr lang="en-US" dirty="0"/>
              <a:t>    and his courts with praise;</a:t>
            </a:r>
            <a:br>
              <a:rPr lang="en-US" dirty="0"/>
            </a:br>
            <a:r>
              <a:rPr lang="en-US" dirty="0"/>
              <a:t>    give thanks to him and praise his name.</a:t>
            </a:r>
            <a:br>
              <a:rPr lang="en-US" dirty="0"/>
            </a:br>
            <a:r>
              <a:rPr lang="en-US" baseline="30000" dirty="0"/>
              <a:t>5 </a:t>
            </a:r>
            <a:r>
              <a:rPr lang="en-US" dirty="0"/>
              <a:t>For the </a:t>
            </a:r>
            <a:r>
              <a:rPr lang="en-US" cap="small" dirty="0"/>
              <a:t>Lord</a:t>
            </a:r>
            <a:r>
              <a:rPr lang="en-US" dirty="0"/>
              <a:t> is good and his love endures forever;</a:t>
            </a:r>
            <a:br>
              <a:rPr lang="en-US" dirty="0"/>
            </a:br>
            <a:r>
              <a:rPr lang="en-US" dirty="0"/>
              <a:t>    his faithfulness continues through all generations.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Psalm 100</a:t>
            </a:r>
            <a:r>
              <a:rPr lang="en-US" sz="2000" dirty="0"/>
              <a:t> NLT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48553" y="1008994"/>
            <a:ext cx="2538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B04BC"/>
                </a:solidFill>
              </a:rPr>
              <a:t>How might this have been used in worship?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>
                <a:alpha val="86000"/>
              </a:srgbClr>
            </a:gs>
            <a:gs pos="30000">
              <a:srgbClr val="C7AC4C">
                <a:alpha val="82000"/>
              </a:srgbClr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/>
              <a:t>A psalm. For giving grateful praise.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aseline="30000" dirty="0"/>
              <a:t>1 </a:t>
            </a:r>
            <a:r>
              <a:rPr lang="en-US" dirty="0"/>
              <a:t>Shout for joy to the </a:t>
            </a:r>
            <a:r>
              <a:rPr lang="en-US" cap="small" dirty="0"/>
              <a:t>Lord</a:t>
            </a:r>
            <a:r>
              <a:rPr lang="en-US" dirty="0"/>
              <a:t>, all the earth.</a:t>
            </a:r>
            <a:br>
              <a:rPr lang="en-US" dirty="0"/>
            </a:br>
            <a:r>
              <a:rPr lang="en-US" baseline="30000" dirty="0"/>
              <a:t>2 </a:t>
            </a:r>
            <a:r>
              <a:rPr lang="en-US" dirty="0"/>
              <a:t>    Worship the </a:t>
            </a:r>
            <a:r>
              <a:rPr lang="en-US" cap="small" dirty="0"/>
              <a:t>Lord</a:t>
            </a:r>
            <a:r>
              <a:rPr lang="en-US" dirty="0"/>
              <a:t> with gladness;</a:t>
            </a:r>
            <a:br>
              <a:rPr lang="en-US" dirty="0"/>
            </a:br>
            <a:r>
              <a:rPr lang="en-US" dirty="0">
                <a:latin typeface="Arial Black" pitchFamily="34" charset="0"/>
              </a:rPr>
              <a:t>  </a:t>
            </a:r>
            <a:r>
              <a:rPr lang="en-US" b="1" dirty="0">
                <a:latin typeface="Arial Black" pitchFamily="34" charset="0"/>
              </a:rPr>
              <a:t>  come before him with joyful songs.</a:t>
            </a:r>
            <a:br>
              <a:rPr lang="en-US" dirty="0"/>
            </a:br>
            <a:r>
              <a:rPr lang="en-US" baseline="30000" dirty="0"/>
              <a:t>3 </a:t>
            </a:r>
            <a:r>
              <a:rPr lang="en-US" dirty="0"/>
              <a:t>Know that the </a:t>
            </a:r>
            <a:r>
              <a:rPr lang="en-US" cap="small" dirty="0"/>
              <a:t>Lord</a:t>
            </a:r>
            <a:r>
              <a:rPr lang="en-US" dirty="0"/>
              <a:t> is God.</a:t>
            </a:r>
            <a:br>
              <a:rPr lang="en-US" dirty="0"/>
            </a:br>
            <a:r>
              <a:rPr lang="en-US" dirty="0"/>
              <a:t>    It is he who made us, and we are his</a:t>
            </a:r>
            <a:r>
              <a:rPr lang="en-US" baseline="30000" dirty="0"/>
              <a:t>[</a:t>
            </a:r>
            <a:r>
              <a:rPr lang="en-US" baseline="30000" dirty="0">
                <a:hlinkClick r:id="rId2" tooltip="See footnote a"/>
              </a:rPr>
              <a:t>a</a:t>
            </a:r>
            <a:r>
              <a:rPr lang="en-US" baseline="30000" dirty="0"/>
              <a:t>]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    we are his people, the sheep of his pasture.</a:t>
            </a:r>
          </a:p>
          <a:p>
            <a:pPr>
              <a:buNone/>
            </a:pPr>
            <a:r>
              <a:rPr lang="en-US" b="1" baseline="30000" dirty="0">
                <a:latin typeface="Arial Black" pitchFamily="34" charset="0"/>
              </a:rPr>
              <a:t>4 </a:t>
            </a:r>
            <a:r>
              <a:rPr lang="en-US" b="1" dirty="0">
                <a:latin typeface="Arial Black" pitchFamily="34" charset="0"/>
              </a:rPr>
              <a:t>Enter his gates with thanksgiving</a:t>
            </a:r>
            <a:br>
              <a:rPr lang="en-US" b="1" dirty="0">
                <a:latin typeface="Arial Black" pitchFamily="34" charset="0"/>
              </a:rPr>
            </a:br>
            <a:r>
              <a:rPr lang="en-US" b="1" dirty="0">
                <a:latin typeface="Arial Black" pitchFamily="34" charset="0"/>
              </a:rPr>
              <a:t>    and his courts with praise;</a:t>
            </a:r>
            <a:br>
              <a:rPr lang="en-US" dirty="0"/>
            </a:br>
            <a:r>
              <a:rPr lang="en-US" dirty="0"/>
              <a:t>    give thanks to him and praise his name.</a:t>
            </a:r>
            <a:br>
              <a:rPr lang="en-US" dirty="0"/>
            </a:br>
            <a:r>
              <a:rPr lang="en-US" baseline="30000" dirty="0"/>
              <a:t>5 </a:t>
            </a:r>
            <a:r>
              <a:rPr lang="en-US" dirty="0"/>
              <a:t>For the </a:t>
            </a:r>
            <a:r>
              <a:rPr lang="en-US" cap="small" dirty="0"/>
              <a:t>Lord</a:t>
            </a:r>
            <a:r>
              <a:rPr lang="en-US" dirty="0"/>
              <a:t> is good and his love endures forever;</a:t>
            </a:r>
            <a:br>
              <a:rPr lang="en-US" dirty="0"/>
            </a:br>
            <a:r>
              <a:rPr lang="en-US" dirty="0"/>
              <a:t>    his faithfulness continues through all generations.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Psalm 100</a:t>
            </a:r>
            <a:r>
              <a:rPr lang="en-US" sz="2000" dirty="0"/>
              <a:t> NLT</a:t>
            </a:r>
          </a:p>
        </p:txBody>
      </p:sp>
      <p:sp>
        <p:nvSpPr>
          <p:cNvPr id="4" name="TextBox 3"/>
          <p:cNvSpPr txBox="1"/>
          <p:nvPr/>
        </p:nvSpPr>
        <p:spPr>
          <a:xfrm rot="20742541" flipH="1">
            <a:off x="6053959" y="1040524"/>
            <a:ext cx="2900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2B04BC"/>
                </a:solidFill>
              </a:rPr>
              <a:t>Used in a service,</a:t>
            </a:r>
          </a:p>
          <a:p>
            <a:pPr algn="ctr"/>
            <a:r>
              <a:rPr lang="en-US" sz="2000" b="1" dirty="0">
                <a:solidFill>
                  <a:srgbClr val="2B04BC"/>
                </a:solidFill>
              </a:rPr>
              <a:t>perhaps a festival,</a:t>
            </a:r>
          </a:p>
          <a:p>
            <a:pPr algn="ctr"/>
            <a:r>
              <a:rPr lang="en-US" sz="2000" b="1" dirty="0">
                <a:solidFill>
                  <a:srgbClr val="2B04BC"/>
                </a:solidFill>
              </a:rPr>
              <a:t>during a procession into the Temple.</a:t>
            </a:r>
            <a:endParaRPr lang="en-US" sz="2000" dirty="0">
              <a:solidFill>
                <a:srgbClr val="2B04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>
                <a:alpha val="86000"/>
              </a:srgbClr>
            </a:gs>
            <a:gs pos="30000">
              <a:srgbClr val="C7AC4C">
                <a:alpha val="82000"/>
              </a:srgbClr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649238"/>
          </a:xfrm>
        </p:spPr>
        <p:txBody>
          <a:bodyPr>
            <a:normAutofit/>
          </a:bodyPr>
          <a:lstStyle/>
          <a:p>
            <a:endParaRPr lang="en-US" b="1" dirty="0"/>
          </a:p>
          <a:p>
            <a:pPr marL="111125" indent="-1588">
              <a:buNone/>
            </a:pPr>
            <a:r>
              <a:rPr lang="en-US" sz="2400" b="1" baseline="30000" dirty="0"/>
              <a:t>6 </a:t>
            </a:r>
            <a:r>
              <a:rPr lang="en-US" sz="2400" b="1" dirty="0"/>
              <a:t>I will sacrifice a freewill offering to you;</a:t>
            </a:r>
            <a:br>
              <a:rPr lang="en-US" sz="2400" b="1" dirty="0"/>
            </a:br>
            <a:r>
              <a:rPr lang="en-US" sz="2400" b="1" dirty="0"/>
              <a:t>    I will praise your name, </a:t>
            </a:r>
            <a:r>
              <a:rPr lang="en-US" sz="2400" b="1" cap="small" dirty="0"/>
              <a:t>Lord</a:t>
            </a:r>
            <a:r>
              <a:rPr lang="en-US" sz="2400" b="1" dirty="0"/>
              <a:t>, for it is good.</a:t>
            </a:r>
            <a:br>
              <a:rPr lang="en-US" sz="2400" b="1" dirty="0"/>
            </a:br>
            <a:r>
              <a:rPr lang="en-US" sz="2400" b="1" baseline="30000" dirty="0"/>
              <a:t>7 </a:t>
            </a:r>
            <a:r>
              <a:rPr lang="en-US" sz="2400" b="1" dirty="0"/>
              <a:t>You have delivered me from all my troubles,</a:t>
            </a:r>
            <a:br>
              <a:rPr lang="en-US" sz="2400" b="1" dirty="0"/>
            </a:br>
            <a:r>
              <a:rPr lang="en-US" sz="2400" b="1" dirty="0"/>
              <a:t>    and my eyes have looked in triumph on my foes.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Psalm 54:6-7 </a:t>
            </a:r>
            <a:r>
              <a:rPr lang="en-US" sz="2000" dirty="0"/>
              <a:t>NLT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4420" y="4414345"/>
            <a:ext cx="69461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B04BC"/>
                </a:solidFill>
              </a:rPr>
              <a:t>How might this psalm have been used </a:t>
            </a:r>
          </a:p>
          <a:p>
            <a:pPr algn="ctr"/>
            <a:r>
              <a:rPr lang="en-US" sz="2800" b="1" dirty="0">
                <a:solidFill>
                  <a:srgbClr val="2B04BC"/>
                </a:solidFill>
              </a:rPr>
              <a:t>in worship?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>
                <a:alpha val="86000"/>
              </a:srgbClr>
            </a:gs>
            <a:gs pos="30000">
              <a:srgbClr val="C7AC4C">
                <a:alpha val="82000"/>
              </a:srgbClr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23217"/>
            <a:ext cx="4004441" cy="4525963"/>
          </a:xfrm>
        </p:spPr>
        <p:txBody>
          <a:bodyPr/>
          <a:lstStyle/>
          <a:p>
            <a:pPr marL="111125" indent="-1588" algn="ctr">
              <a:buNone/>
            </a:pPr>
            <a:r>
              <a:rPr lang="en-US" sz="2400" b="1" dirty="0"/>
              <a:t>Psalm 51</a:t>
            </a:r>
          </a:p>
          <a:p>
            <a:pPr marL="111125" indent="-1588">
              <a:buNone/>
            </a:pPr>
            <a:endParaRPr lang="en-US" sz="2000" b="1" baseline="30000" dirty="0"/>
          </a:p>
          <a:p>
            <a:pPr marL="111125" indent="-1588">
              <a:buNone/>
            </a:pPr>
            <a:r>
              <a:rPr lang="en-US" sz="1800" b="1" baseline="30000" dirty="0"/>
              <a:t>1 </a:t>
            </a:r>
            <a:r>
              <a:rPr lang="en-US" sz="1800" b="1" dirty="0"/>
              <a:t>Have mercy on me, O God,</a:t>
            </a:r>
            <a:br>
              <a:rPr lang="en-US" sz="1800" b="1" dirty="0"/>
            </a:br>
            <a:r>
              <a:rPr lang="en-US" sz="1800" b="1" dirty="0"/>
              <a:t>    because of your unfailing love.</a:t>
            </a:r>
            <a:br>
              <a:rPr lang="en-US" sz="1800" b="1" dirty="0"/>
            </a:br>
            <a:r>
              <a:rPr lang="en-US" sz="1800" b="1" dirty="0"/>
              <a:t>Because of your great compassion,</a:t>
            </a:r>
            <a:br>
              <a:rPr lang="en-US" sz="1800" b="1" dirty="0"/>
            </a:br>
            <a:r>
              <a:rPr lang="en-US" sz="1800" b="1" dirty="0"/>
              <a:t>    blot out the stain of my sins.</a:t>
            </a:r>
            <a:br>
              <a:rPr lang="en-US" sz="1800" b="1" dirty="0"/>
            </a:br>
            <a:r>
              <a:rPr lang="en-US" sz="1800" b="1" baseline="30000" dirty="0"/>
              <a:t>2 </a:t>
            </a:r>
            <a:r>
              <a:rPr lang="en-US" sz="1800" b="1" dirty="0"/>
              <a:t>Wash me clean from my guilt.</a:t>
            </a:r>
            <a:br>
              <a:rPr lang="en-US" sz="1800" b="1" dirty="0"/>
            </a:br>
            <a:r>
              <a:rPr lang="en-US" sz="1800" b="1" dirty="0"/>
              <a:t>    Purify me from my sin.</a:t>
            </a:r>
            <a:br>
              <a:rPr lang="en-US" sz="1800" b="1" dirty="0"/>
            </a:br>
            <a:r>
              <a:rPr lang="en-US" sz="1800" b="1" baseline="30000" dirty="0"/>
              <a:t>3 </a:t>
            </a:r>
            <a:r>
              <a:rPr lang="en-US" sz="1800" b="1" dirty="0"/>
              <a:t>For I recognize my rebellion;</a:t>
            </a:r>
            <a:br>
              <a:rPr lang="en-US" sz="1800" b="1" dirty="0"/>
            </a:br>
            <a:r>
              <a:rPr lang="en-US" sz="1800" b="1" dirty="0"/>
              <a:t>    it haunts me day and night.</a:t>
            </a:r>
            <a:br>
              <a:rPr lang="en-US" sz="1800" b="1" dirty="0"/>
            </a:br>
            <a:r>
              <a:rPr lang="en-US" sz="1800" b="1" baseline="30000" dirty="0"/>
              <a:t>4 </a:t>
            </a:r>
            <a:r>
              <a:rPr lang="en-US" sz="1800" b="1" dirty="0"/>
              <a:t>Against you, and you alone, have I sinned;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Individual and Community</a:t>
            </a:r>
            <a:br>
              <a:rPr lang="en-US" sz="4000" dirty="0"/>
            </a:br>
            <a:r>
              <a:rPr lang="en-US" sz="4000" dirty="0"/>
              <a:t>Laments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66593" y="1655379"/>
            <a:ext cx="427245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Psalm 53</a:t>
            </a:r>
          </a:p>
          <a:p>
            <a:endParaRPr lang="en-US" b="1" dirty="0"/>
          </a:p>
          <a:p>
            <a:r>
              <a:rPr lang="en-US" b="1" baseline="30000" dirty="0"/>
              <a:t>1 </a:t>
            </a:r>
            <a:r>
              <a:rPr lang="en-US" b="1" dirty="0"/>
              <a:t>Only fools say in their hearts,</a:t>
            </a:r>
            <a:br>
              <a:rPr lang="en-US" b="1" dirty="0"/>
            </a:br>
            <a:r>
              <a:rPr lang="en-US" b="1" dirty="0"/>
              <a:t>    “There is no God.”</a:t>
            </a:r>
            <a:br>
              <a:rPr lang="en-US" b="1" dirty="0"/>
            </a:br>
            <a:r>
              <a:rPr lang="en-US" b="1" dirty="0"/>
              <a:t>They are corrupt, and their actions are evil;</a:t>
            </a:r>
            <a:br>
              <a:rPr lang="en-US" b="1" dirty="0"/>
            </a:br>
            <a:r>
              <a:rPr lang="en-US" b="1" dirty="0"/>
              <a:t>    not one of them does good!</a:t>
            </a:r>
          </a:p>
          <a:p>
            <a:r>
              <a:rPr lang="en-US" b="1" baseline="30000" dirty="0"/>
              <a:t>2 </a:t>
            </a:r>
            <a:r>
              <a:rPr lang="en-US" b="1" dirty="0"/>
              <a:t>God looks down from heaven</a:t>
            </a:r>
            <a:br>
              <a:rPr lang="en-US" b="1" dirty="0"/>
            </a:br>
            <a:r>
              <a:rPr lang="en-US" b="1" dirty="0"/>
              <a:t>    on the entire human race;</a:t>
            </a:r>
            <a:br>
              <a:rPr lang="en-US" b="1" dirty="0"/>
            </a:br>
            <a:r>
              <a:rPr lang="en-US" b="1" dirty="0"/>
              <a:t>he looks to see if anyone is truly wise,</a:t>
            </a:r>
            <a:br>
              <a:rPr lang="en-US" b="1" dirty="0"/>
            </a:br>
            <a:r>
              <a:rPr lang="en-US" b="1" dirty="0"/>
              <a:t>    if anyone seeks God.</a:t>
            </a:r>
            <a:br>
              <a:rPr lang="en-US" b="1" dirty="0"/>
            </a:br>
            <a:r>
              <a:rPr lang="en-US" b="1" baseline="30000" dirty="0"/>
              <a:t>3 </a:t>
            </a:r>
            <a:r>
              <a:rPr lang="en-US" b="1" dirty="0"/>
              <a:t>But no, all have turned away;</a:t>
            </a:r>
            <a:br>
              <a:rPr lang="en-US" b="1" dirty="0"/>
            </a:br>
            <a:r>
              <a:rPr lang="en-US" b="1" dirty="0"/>
              <a:t>    all have become corrupt.</a:t>
            </a:r>
            <a:r>
              <a:rPr lang="en-US" b="1" baseline="30000" dirty="0"/>
              <a:t>[</a:t>
            </a:r>
            <a:r>
              <a:rPr lang="en-US" b="1" baseline="30000" dirty="0">
                <a:hlinkClick r:id="rId2" tooltip="See footnote b"/>
              </a:rPr>
              <a:t>b</a:t>
            </a:r>
            <a:r>
              <a:rPr lang="en-US" b="1" baseline="30000" dirty="0"/>
              <a:t>]</a:t>
            </a:r>
            <a:br>
              <a:rPr lang="en-US" b="1" dirty="0"/>
            </a:br>
            <a:r>
              <a:rPr lang="en-US" b="1" dirty="0"/>
              <a:t>No one does good,</a:t>
            </a:r>
            <a:br>
              <a:rPr lang="en-US" b="1" dirty="0"/>
            </a:br>
            <a:r>
              <a:rPr lang="en-US" b="1" dirty="0"/>
              <a:t>    not a single one!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>
                <a:alpha val="86000"/>
              </a:srgbClr>
            </a:gs>
            <a:gs pos="30000">
              <a:srgbClr val="C7AC4C">
                <a:alpha val="82000"/>
              </a:srgbClr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29079"/>
            <a:ext cx="8229600" cy="4777583"/>
          </a:xfrm>
        </p:spPr>
        <p:txBody>
          <a:bodyPr/>
          <a:lstStyle/>
          <a:p>
            <a:pPr>
              <a:buNone/>
            </a:pPr>
            <a:r>
              <a:rPr lang="en-US" sz="2400" dirty="0"/>
              <a:t>Psalm 8:4 </a:t>
            </a:r>
            <a:r>
              <a:rPr lang="en-US" sz="1800" dirty="0"/>
              <a:t>NLT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2000" dirty="0"/>
              <a:t>“What are mere mortals that you should think about them,</a:t>
            </a:r>
          </a:p>
          <a:p>
            <a:pPr>
              <a:buNone/>
            </a:pPr>
            <a:r>
              <a:rPr lang="en-US" sz="2000" dirty="0"/>
              <a:t>   human beings that you should care for them?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Psalm 19:1 </a:t>
            </a:r>
            <a:r>
              <a:rPr lang="en-US" sz="1800" dirty="0"/>
              <a:t>NLT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2000" dirty="0"/>
              <a:t>The heavens declare the glory of God;</a:t>
            </a:r>
            <a:br>
              <a:rPr lang="en-US" sz="2000" dirty="0"/>
            </a:br>
            <a:r>
              <a:rPr lang="en-US" sz="2000" dirty="0"/>
              <a:t>the skies proclaim the work of his hands.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i="1" dirty="0">
                <a:solidFill>
                  <a:srgbClr val="2B04BC"/>
                </a:solidFill>
              </a:rPr>
              <a:t>The second line repeats and enhances the idea of the first—synonymous parallelism.  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Parallelism</a:t>
            </a:r>
          </a:p>
        </p:txBody>
      </p:sp>
      <p:sp>
        <p:nvSpPr>
          <p:cNvPr id="4" name="TextBox 3"/>
          <p:cNvSpPr txBox="1"/>
          <p:nvPr/>
        </p:nvSpPr>
        <p:spPr>
          <a:xfrm rot="20070811">
            <a:off x="6526923" y="709448"/>
            <a:ext cx="2112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Hebrew poetry does not rhyme.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>
                <a:alpha val="86000"/>
              </a:srgbClr>
            </a:gs>
            <a:gs pos="30000">
              <a:srgbClr val="C7AC4C">
                <a:alpha val="82000"/>
              </a:srgbClr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500" indent="46038">
              <a:buNone/>
            </a:pPr>
            <a:r>
              <a:rPr lang="en-US" sz="2400" dirty="0"/>
              <a:t>Psalm 37:9 </a:t>
            </a:r>
            <a:r>
              <a:rPr lang="en-US" sz="1800" dirty="0"/>
              <a:t>NLT</a:t>
            </a:r>
          </a:p>
          <a:p>
            <a:pPr marL="63500" indent="46038">
              <a:buNone/>
            </a:pPr>
            <a:r>
              <a:rPr lang="en-US" sz="1200" dirty="0"/>
              <a:t>  </a:t>
            </a:r>
          </a:p>
          <a:p>
            <a:pPr marL="63500" indent="46038">
              <a:buNone/>
            </a:pPr>
            <a:r>
              <a:rPr lang="en-US" sz="2000" dirty="0"/>
              <a:t>For the wicked will be destroyed,</a:t>
            </a:r>
            <a:br>
              <a:rPr lang="en-US" sz="2000" dirty="0"/>
            </a:br>
            <a:r>
              <a:rPr lang="en-US" sz="2000" dirty="0"/>
              <a:t>    but those who trust in the </a:t>
            </a:r>
            <a:r>
              <a:rPr lang="en-US" sz="2000" cap="small" dirty="0"/>
              <a:t>Lord</a:t>
            </a:r>
            <a:r>
              <a:rPr lang="en-US" sz="2000" dirty="0"/>
              <a:t> will possess the land.</a:t>
            </a:r>
          </a:p>
          <a:p>
            <a:pPr marL="63500" indent="46038">
              <a:buNone/>
            </a:pPr>
            <a:endParaRPr lang="en-US" sz="2000" dirty="0"/>
          </a:p>
          <a:p>
            <a:pPr marL="63500" indent="46038">
              <a:buNone/>
            </a:pPr>
            <a:r>
              <a:rPr lang="en-US" sz="2400" dirty="0"/>
              <a:t>Psalm 1:6  </a:t>
            </a:r>
            <a:r>
              <a:rPr lang="en-US" sz="1800" dirty="0"/>
              <a:t>NLT</a:t>
            </a:r>
          </a:p>
          <a:p>
            <a:pPr marL="63500" indent="46038">
              <a:buNone/>
            </a:pPr>
            <a:r>
              <a:rPr lang="en-US" sz="1200" dirty="0"/>
              <a:t>  </a:t>
            </a:r>
          </a:p>
          <a:p>
            <a:pPr marL="63500" indent="46038">
              <a:buNone/>
            </a:pPr>
            <a:r>
              <a:rPr lang="en-US" sz="2000" dirty="0"/>
              <a:t>For the </a:t>
            </a:r>
            <a:r>
              <a:rPr lang="en-US" sz="2000" cap="small" dirty="0"/>
              <a:t>Lord</a:t>
            </a:r>
            <a:r>
              <a:rPr lang="en-US" sz="2000" dirty="0"/>
              <a:t> watches over the path of the godly,</a:t>
            </a:r>
            <a:br>
              <a:rPr lang="en-US" sz="2000" dirty="0"/>
            </a:br>
            <a:r>
              <a:rPr lang="en-US" sz="2000" dirty="0"/>
              <a:t>    but the path of the wicked leads to destruction.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Antithetic parallelism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1145" y="4733073"/>
            <a:ext cx="5297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i="1" dirty="0">
                <a:solidFill>
                  <a:srgbClr val="2B04BC"/>
                </a:solidFill>
              </a:rPr>
              <a:t>The second line completes a thought </a:t>
            </a:r>
          </a:p>
          <a:p>
            <a:pPr algn="ctr">
              <a:buNone/>
            </a:pPr>
            <a:r>
              <a:rPr lang="en-US" i="1" dirty="0">
                <a:solidFill>
                  <a:srgbClr val="2B04BC"/>
                </a:solidFill>
              </a:rPr>
              <a:t>by  presenting a contrast with the first line.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103419</TotalTime>
  <Words>456</Words>
  <Application>Microsoft Office PowerPoint</Application>
  <PresentationFormat>Overhead</PresentationFormat>
  <Paragraphs>108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Lucida Sans Unicode</vt:lpstr>
      <vt:lpstr>Verdana</vt:lpstr>
      <vt:lpstr>Wingdings 2</vt:lpstr>
      <vt:lpstr>Wingdings 3</vt:lpstr>
      <vt:lpstr>Concourse</vt:lpstr>
      <vt:lpstr>PowerPoint Presentation</vt:lpstr>
      <vt:lpstr>How were the psalms used?</vt:lpstr>
      <vt:lpstr>Three Pilgrimage Festivals</vt:lpstr>
      <vt:lpstr>Psalm 100 NLT</vt:lpstr>
      <vt:lpstr>Psalm 100 NLT</vt:lpstr>
      <vt:lpstr>Psalm 54:6-7 NLT</vt:lpstr>
      <vt:lpstr>Individual and Community Laments</vt:lpstr>
      <vt:lpstr>Parallelism</vt:lpstr>
      <vt:lpstr>Antithetic parallelism</vt:lpstr>
      <vt:lpstr>Stair-step parallelism</vt:lpstr>
      <vt:lpstr>Matthew 7:7-11 NIV</vt:lpstr>
      <vt:lpstr>The Superscription</vt:lpstr>
      <vt:lpstr>Psalm 12 NLT</vt:lpstr>
      <vt:lpstr>Psalm 12 NLT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Charles palmer</cp:lastModifiedBy>
  <cp:revision>505</cp:revision>
  <dcterms:created xsi:type="dcterms:W3CDTF">2017-05-17T23:55:06Z</dcterms:created>
  <dcterms:modified xsi:type="dcterms:W3CDTF">2018-06-25T17:14:18Z</dcterms:modified>
</cp:coreProperties>
</file>