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F7B1F-4657-48C6-A869-B3AC516373B0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17442-AB01-4473-9C2B-E30582CD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50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9C29D-7526-40A9-8EDB-4E06CE4C0DB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9595-0260-40C0-9CC0-80262B15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168E-E480-4E4E-BA96-BE2FBFD9D4C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9EF7-BF6B-474A-9083-057D4146F2FC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04F1C-696E-4A23-B73B-01ECE006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ivor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5257800"/>
            <a:ext cx="2924175" cy="1600200"/>
          </a:xfrm>
          <a:prstGeom prst="rect">
            <a:avLst/>
          </a:prstGeom>
        </p:spPr>
      </p:pic>
      <p:pic>
        <p:nvPicPr>
          <p:cNvPr id="12" name="Picture 11" descr="145855-stressful-li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2286000"/>
            <a:ext cx="4006223" cy="2667000"/>
          </a:xfrm>
          <a:prstGeom prst="rect">
            <a:avLst/>
          </a:prstGeom>
        </p:spPr>
      </p:pic>
      <p:pic>
        <p:nvPicPr>
          <p:cNvPr id="10" name="Picture 9" descr="large_FatalFi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0"/>
            <a:ext cx="3498506" cy="2286000"/>
          </a:xfrm>
          <a:prstGeom prst="rect">
            <a:avLst/>
          </a:prstGeom>
        </p:spPr>
      </p:pic>
      <p:pic>
        <p:nvPicPr>
          <p:cNvPr id="9" name="Picture 8" descr="wrec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4953000"/>
            <a:ext cx="3077361" cy="2305050"/>
          </a:xfrm>
          <a:prstGeom prst="rect">
            <a:avLst/>
          </a:prstGeom>
        </p:spPr>
      </p:pic>
      <p:pic>
        <p:nvPicPr>
          <p:cNvPr id="8" name="Picture 7" descr="despai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4200" y="-228600"/>
            <a:ext cx="2758190" cy="1828800"/>
          </a:xfrm>
          <a:prstGeom prst="rect">
            <a:avLst/>
          </a:prstGeom>
        </p:spPr>
      </p:pic>
      <p:pic>
        <p:nvPicPr>
          <p:cNvPr id="7" name="Picture 6" descr="Gravesid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304800" y="4668773"/>
            <a:ext cx="4089447" cy="2230793"/>
          </a:xfrm>
          <a:prstGeom prst="rect">
            <a:avLst/>
          </a:prstGeom>
        </p:spPr>
      </p:pic>
      <p:pic>
        <p:nvPicPr>
          <p:cNvPr id="6" name="Picture 5" descr="deb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228600" y="2286000"/>
            <a:ext cx="2147455" cy="2590800"/>
          </a:xfrm>
          <a:prstGeom prst="rect">
            <a:avLst/>
          </a:prstGeom>
        </p:spPr>
      </p:pic>
      <p:pic>
        <p:nvPicPr>
          <p:cNvPr id="5" name="Picture 4" descr="Aljalaa_Hospital_Benghazi-IRI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1" y="0"/>
            <a:ext cx="3244063" cy="2209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13" descr="joy-no-matter-what (1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76400" y="1066800"/>
            <a:ext cx="5943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14400"/>
            <a:ext cx="857157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does Jesus say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should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want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more than anything else?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t 6 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22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Matthew 6:32 </a:t>
            </a:r>
            <a:r>
              <a:rPr lang="en-US" sz="1800" dirty="0" smtClean="0"/>
              <a:t>GWT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828800"/>
            <a:ext cx="4267200" cy="45259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Everyone is concerned about these things, and your heavenly Father certainly knows you need all of them.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1905000"/>
            <a:ext cx="2262158" cy="175432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My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Needs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Matthew 16:25 </a:t>
            </a:r>
            <a:r>
              <a:rPr lang="en-US" sz="1800" dirty="0" smtClean="0"/>
              <a:t>NLT</a:t>
            </a:r>
            <a:endParaRPr lang="en-US" sz="1800" dirty="0"/>
          </a:p>
        </p:txBody>
      </p:sp>
      <p:pic>
        <p:nvPicPr>
          <p:cNvPr id="7" name="Content Placeholder 6" descr="seek happin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447800"/>
            <a:ext cx="3832485" cy="4953000"/>
          </a:xfrm>
        </p:spPr>
      </p:pic>
      <p:sp>
        <p:nvSpPr>
          <p:cNvPr id="9" name="Rectangle 8"/>
          <p:cNvSpPr/>
          <p:nvPr/>
        </p:nvSpPr>
        <p:spPr>
          <a:xfrm>
            <a:off x="533400" y="1600200"/>
            <a:ext cx="350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“If you try to hang on to your life, you will lose it. But if you give up your life for my sake, you will save it.”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1" y="38862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  <a:latin typeface="Estrangelo Edessa" pitchFamily="66" charset="0"/>
                <a:cs typeface="Estrangelo Edessa" pitchFamily="66" charset="0"/>
              </a:rPr>
              <a:t>There are many good things</a:t>
            </a:r>
          </a:p>
          <a:p>
            <a:r>
              <a:rPr lang="en-US" sz="2400" b="1" i="1" dirty="0" smtClean="0">
                <a:solidFill>
                  <a:srgbClr val="7030A0"/>
                </a:solidFill>
                <a:latin typeface="Estrangelo Edessa" pitchFamily="66" charset="0"/>
                <a:cs typeface="Estrangelo Edessa" pitchFamily="66" charset="0"/>
              </a:rPr>
              <a:t>we can want—family, healing, security, being loved, etc.  If we make any of these most important, that is idolatry.  </a:t>
            </a:r>
            <a:endParaRPr lang="en-US" sz="2400" b="1" i="1" dirty="0">
              <a:solidFill>
                <a:srgbClr val="7030A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does arguing come from?</a:t>
            </a:r>
            <a:endParaRPr lang="en-US" dirty="0"/>
          </a:p>
        </p:txBody>
      </p:sp>
      <p:pic>
        <p:nvPicPr>
          <p:cNvPr id="4" name="Content Placeholder 3" descr="luke 6 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00200"/>
            <a:ext cx="3271035" cy="2057400"/>
          </a:xfrm>
        </p:spPr>
      </p:pic>
      <p:sp>
        <p:nvSpPr>
          <p:cNvPr id="5" name="TextBox 4"/>
          <p:cNvSpPr txBox="1"/>
          <p:nvPr/>
        </p:nvSpPr>
        <p:spPr>
          <a:xfrm>
            <a:off x="4648200" y="1524000"/>
            <a:ext cx="388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Fear</a:t>
            </a:r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Trying to control</a:t>
            </a:r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Feeling threatened</a:t>
            </a:r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Need to be right, “win”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4114800"/>
            <a:ext cx="4114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“The Lord's servant </a:t>
            </a:r>
            <a:r>
              <a:rPr lang="en-US" sz="1600" b="1" dirty="0" smtClean="0"/>
              <a:t>must not quarrel; </a:t>
            </a:r>
            <a:r>
              <a:rPr lang="en-US" sz="1600" dirty="0" smtClean="0"/>
              <a:t>instead, he must be kind to everyone, able to teach, not resentful. Those who oppose him he must gently instruct</a:t>
            </a:r>
            <a:r>
              <a:rPr lang="en-US" sz="1600" b="1" dirty="0" smtClean="0"/>
              <a:t>, in the hope that God will give them a change of heart </a:t>
            </a:r>
            <a:r>
              <a:rPr lang="en-US" sz="1600" dirty="0" smtClean="0"/>
              <a:t>leading to a knowledge of the truth.”</a:t>
            </a:r>
          </a:p>
          <a:p>
            <a:endParaRPr lang="en-US" sz="1600" b="1" dirty="0" smtClean="0"/>
          </a:p>
          <a:p>
            <a:pPr algn="r"/>
            <a:r>
              <a:rPr lang="en-US" sz="1600" dirty="0" smtClean="0"/>
              <a:t>--2 Timothy 2:24-26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4114800"/>
            <a:ext cx="34948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</a:rPr>
              <a:t>When I argue, I show </a:t>
            </a:r>
          </a:p>
          <a:p>
            <a:r>
              <a:rPr lang="en-US" sz="2400" b="1" i="1" dirty="0" smtClean="0">
                <a:solidFill>
                  <a:srgbClr val="7030A0"/>
                </a:solidFill>
              </a:rPr>
              <a:t>that I am not trusting</a:t>
            </a:r>
          </a:p>
          <a:p>
            <a:r>
              <a:rPr lang="en-US" sz="2400" b="1" i="1" dirty="0" smtClean="0">
                <a:solidFill>
                  <a:srgbClr val="7030A0"/>
                </a:solidFill>
              </a:rPr>
              <a:t>God with the situation.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" y="457200"/>
            <a:ext cx="4290556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400" dirty="0" smtClean="0"/>
              <a:t>Works of the flesh</a:t>
            </a:r>
          </a:p>
          <a:p>
            <a:pPr algn="ctr"/>
            <a:r>
              <a:rPr lang="en-US" sz="1600" cap="none" dirty="0" smtClean="0"/>
              <a:t>Galatians 5:19-21 </a:t>
            </a:r>
            <a:r>
              <a:rPr lang="en-US" sz="1200" cap="none" dirty="0" smtClean="0"/>
              <a:t>NLT</a:t>
            </a:r>
            <a:endParaRPr lang="en-US" sz="1200" cap="none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400" dirty="0" smtClean="0"/>
              <a:t>Fruits of the spirit</a:t>
            </a:r>
          </a:p>
          <a:p>
            <a:pPr algn="ctr"/>
            <a:r>
              <a:rPr lang="en-US" sz="1600" cap="none" dirty="0" smtClean="0"/>
              <a:t>Galatians 5:22-23 </a:t>
            </a:r>
            <a:r>
              <a:rPr lang="en-US" sz="1200" cap="none" dirty="0" smtClean="0"/>
              <a:t>NLT</a:t>
            </a:r>
          </a:p>
          <a:p>
            <a:pPr algn="ctr"/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“When you follow the desires of your sinful nature, the results are very clear: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sexual immorality,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impurity,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lustful pleasures, </a:t>
            </a:r>
            <a:endParaRPr lang="en-US" sz="1200" b="1" baseline="30000" dirty="0" smtClean="0"/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baseline="30000" dirty="0" smtClean="0"/>
              <a:t> </a:t>
            </a:r>
            <a:r>
              <a:rPr lang="en-US" sz="1200" b="1" dirty="0" smtClean="0"/>
              <a:t>idolatry,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sorcery,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hostility,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quarreling,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jealousy,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outbursts of anger,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selfish ambition,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dissension,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division,</a:t>
            </a:r>
            <a:endParaRPr lang="en-US" sz="1200" b="1" baseline="30000" dirty="0" smtClean="0"/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envy,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drunkenness, </a:t>
            </a:r>
          </a:p>
          <a:p>
            <a:pPr marL="400050" lvl="1" indent="0">
              <a:buClrTx/>
              <a:buFont typeface="Wingdings" pitchFamily="2" charset="2"/>
              <a:buChar char="Ø"/>
            </a:pPr>
            <a:r>
              <a:rPr lang="en-US" sz="1200" b="1" dirty="0" smtClean="0"/>
              <a:t> wild parties, and other sins like these. </a:t>
            </a:r>
          </a:p>
          <a:p>
            <a:pPr marL="0" indent="0">
              <a:buNone/>
            </a:pPr>
            <a:r>
              <a:rPr lang="en-US" sz="1400" b="1" dirty="0" smtClean="0"/>
              <a:t>Let me tell you again, as I have before, that anyone living that sort of life will not inherit the Kingdom of God.”</a:t>
            </a:r>
            <a:endParaRPr lang="en-US" sz="14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“But the Holy Spirit produces this kind of fruit in our lives:</a:t>
            </a:r>
          </a:p>
          <a:p>
            <a:pPr indent="-117475">
              <a:buClrTx/>
              <a:buFont typeface="Wingdings" pitchFamily="2" charset="2"/>
              <a:buChar char="Ø"/>
            </a:pPr>
            <a:r>
              <a:rPr lang="en-US" sz="1400" b="1" dirty="0" smtClean="0"/>
              <a:t>love, </a:t>
            </a:r>
          </a:p>
          <a:p>
            <a:pPr indent="-117475">
              <a:buClrTx/>
              <a:buFont typeface="Wingdings" pitchFamily="2" charset="2"/>
              <a:buChar char="Ø"/>
            </a:pPr>
            <a:r>
              <a:rPr lang="en-US" sz="1400" b="1" dirty="0" smtClean="0"/>
              <a:t>joy, </a:t>
            </a:r>
          </a:p>
          <a:p>
            <a:pPr indent="-117475">
              <a:buClrTx/>
              <a:buFont typeface="Wingdings" pitchFamily="2" charset="2"/>
              <a:buChar char="Ø"/>
            </a:pPr>
            <a:r>
              <a:rPr lang="en-US" sz="1400" b="1" dirty="0" smtClean="0"/>
              <a:t>peace, </a:t>
            </a:r>
          </a:p>
          <a:p>
            <a:pPr indent="-117475">
              <a:buClrTx/>
              <a:buFont typeface="Wingdings" pitchFamily="2" charset="2"/>
              <a:buChar char="Ø"/>
            </a:pPr>
            <a:r>
              <a:rPr lang="en-US" sz="1400" b="1" dirty="0" smtClean="0"/>
              <a:t>patience, </a:t>
            </a:r>
          </a:p>
          <a:p>
            <a:pPr indent="-117475">
              <a:buClrTx/>
              <a:buFont typeface="Wingdings" pitchFamily="2" charset="2"/>
              <a:buChar char="Ø"/>
            </a:pPr>
            <a:r>
              <a:rPr lang="en-US" sz="1400" b="1" dirty="0" smtClean="0"/>
              <a:t>kindness, </a:t>
            </a:r>
          </a:p>
          <a:p>
            <a:pPr indent="-117475">
              <a:buClrTx/>
              <a:buFont typeface="Wingdings" pitchFamily="2" charset="2"/>
              <a:buChar char="Ø"/>
            </a:pPr>
            <a:r>
              <a:rPr lang="en-US" sz="1400" b="1" dirty="0" smtClean="0"/>
              <a:t>goodness, </a:t>
            </a:r>
          </a:p>
          <a:p>
            <a:pPr indent="-117475">
              <a:buClrTx/>
              <a:buFont typeface="Wingdings" pitchFamily="2" charset="2"/>
              <a:buChar char="Ø"/>
            </a:pPr>
            <a:r>
              <a:rPr lang="en-US" sz="1400" b="1" dirty="0" smtClean="0"/>
              <a:t>faithfulness, </a:t>
            </a:r>
            <a:endParaRPr lang="en-US" sz="1400" b="1" baseline="30000" dirty="0" smtClean="0"/>
          </a:p>
          <a:p>
            <a:pPr indent="-117475">
              <a:buClrTx/>
              <a:buFont typeface="Wingdings" pitchFamily="2" charset="2"/>
              <a:buChar char="Ø"/>
            </a:pPr>
            <a:r>
              <a:rPr lang="en-US" sz="1400" b="1" dirty="0" smtClean="0"/>
              <a:t>gentleness, </a:t>
            </a:r>
          </a:p>
          <a:p>
            <a:pPr indent="-117475">
              <a:buClrTx/>
              <a:buFont typeface="Wingdings" pitchFamily="2" charset="2"/>
              <a:buChar char="Ø"/>
            </a:pPr>
            <a:r>
              <a:rPr lang="en-US" sz="1400" b="1" dirty="0" smtClean="0"/>
              <a:t>and self-control. </a:t>
            </a:r>
          </a:p>
          <a:p>
            <a:pPr>
              <a:buNone/>
            </a:pPr>
            <a:r>
              <a:rPr lang="en-US" sz="1400" b="1" dirty="0" smtClean="0"/>
              <a:t>There is no law against these things!”</a:t>
            </a:r>
            <a:endParaRPr lang="en-US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762000" y="60198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”Those who belong to Christ Jesus have nailed the passions and desires of their sinful nature to his cross and crucified them there” </a:t>
            </a:r>
            <a:r>
              <a:rPr lang="en-US" sz="1400" dirty="0" smtClean="0"/>
              <a:t>(Galatians 5:24).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0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5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7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Speech filters</a:t>
            </a:r>
            <a:endParaRPr lang="en-US" dirty="0"/>
          </a:p>
        </p:txBody>
      </p:sp>
      <p:pic>
        <p:nvPicPr>
          <p:cNvPr id="8" name="Picture 7" descr="guard mou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371600"/>
            <a:ext cx="3205113" cy="240074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371600"/>
            <a:ext cx="411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0" lvl="1" indent="-279400">
              <a:buFont typeface="Wingdings" pitchFamily="2" charset="2"/>
              <a:buChar char="q"/>
            </a:pPr>
            <a:r>
              <a:rPr lang="en-US" b="1" dirty="0" smtClean="0"/>
              <a:t>Foul/abusive language?  Or encouraging words?</a:t>
            </a:r>
          </a:p>
          <a:p>
            <a:pPr marL="736600" lvl="1" indent="-279400"/>
            <a:endParaRPr lang="en-US" b="1" dirty="0" smtClean="0"/>
          </a:p>
          <a:p>
            <a:pPr marL="736600" lvl="1" indent="-279400"/>
            <a:r>
              <a:rPr lang="en-US" dirty="0" smtClean="0"/>
              <a:t>	</a:t>
            </a:r>
            <a:r>
              <a:rPr lang="en-US" i="1" dirty="0" smtClean="0"/>
              <a:t>“Don't use </a:t>
            </a:r>
            <a:r>
              <a:rPr lang="en-US" b="1" i="1" dirty="0" smtClean="0"/>
              <a:t>foul or abusive language</a:t>
            </a:r>
            <a:r>
              <a:rPr lang="en-US" i="1" dirty="0" smtClean="0"/>
              <a:t>. Let everything you say be </a:t>
            </a:r>
            <a:r>
              <a:rPr lang="en-US" b="1" i="1" dirty="0" smtClean="0"/>
              <a:t>good and helpful</a:t>
            </a:r>
            <a:r>
              <a:rPr lang="en-US" i="1" dirty="0" smtClean="0"/>
              <a:t>, so that your words will be </a:t>
            </a:r>
            <a:r>
              <a:rPr lang="en-US" b="1" i="1" dirty="0" smtClean="0"/>
              <a:t>an encouragement </a:t>
            </a:r>
            <a:r>
              <a:rPr lang="en-US" i="1" dirty="0" smtClean="0"/>
              <a:t>to those who hear them.” (Eph. 4:29, </a:t>
            </a:r>
            <a:r>
              <a:rPr lang="en-US" sz="1400" i="1" dirty="0" smtClean="0"/>
              <a:t>NLT</a:t>
            </a:r>
            <a:r>
              <a:rPr lang="en-US" i="1" dirty="0" smtClean="0"/>
              <a:t>)</a:t>
            </a:r>
          </a:p>
          <a:p>
            <a:pPr marL="736600" lvl="1" indent="-279400">
              <a:buFont typeface="Wingdings" pitchFamily="2" charset="2"/>
              <a:buChar char="q"/>
            </a:pPr>
            <a:endParaRPr lang="en-US" dirty="0" smtClean="0"/>
          </a:p>
          <a:p>
            <a:pPr marL="736600" lvl="1" indent="-279400">
              <a:buFont typeface="Wingdings" pitchFamily="2" charset="2"/>
              <a:buChar char="q"/>
            </a:pPr>
            <a:r>
              <a:rPr lang="en-US" b="1" dirty="0" smtClean="0"/>
              <a:t>Do my words bring glory to God?</a:t>
            </a:r>
          </a:p>
          <a:p>
            <a:pPr marL="736600" lvl="1" indent="-279400"/>
            <a:endParaRPr lang="en-US" b="1" dirty="0" smtClean="0"/>
          </a:p>
          <a:p>
            <a:pPr marL="736600" lvl="1" indent="-279400"/>
            <a:r>
              <a:rPr lang="en-US" dirty="0" smtClean="0"/>
              <a:t>	“So whether you eat or drink, or whatever you do, do it all for the glory of God” (1 Cor. 10:31).</a:t>
            </a:r>
          </a:p>
          <a:p>
            <a:pPr marL="736600" lvl="1" indent="-279400"/>
            <a:r>
              <a:rPr lang="en-US" dirty="0" smtClean="0"/>
              <a:t>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14800" y="3962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736600" lvl="1" indent="-279400">
              <a:buFont typeface="Wingdings" pitchFamily="2" charset="2"/>
              <a:buChar char="q"/>
            </a:pPr>
            <a:r>
              <a:rPr lang="en-US" b="1" dirty="0" smtClean="0"/>
              <a:t>Am I arguing or complaining (whining)?</a:t>
            </a:r>
          </a:p>
          <a:p>
            <a:pPr marL="736600" lvl="1" indent="-279400">
              <a:buFont typeface="Wingdings" pitchFamily="2" charset="2"/>
              <a:buChar char="q"/>
            </a:pPr>
            <a:endParaRPr lang="en-US" dirty="0" smtClean="0"/>
          </a:p>
          <a:p>
            <a:pPr marL="736600" lvl="1" indent="-279400"/>
            <a:r>
              <a:rPr lang="en-US" dirty="0" smtClean="0"/>
              <a:t>    “Do everything without complaining and arguing” (Phil 2:14).</a:t>
            </a:r>
            <a:endParaRPr lang="en-US" dirty="0"/>
          </a:p>
        </p:txBody>
      </p:sp>
      <p:pic>
        <p:nvPicPr>
          <p:cNvPr id="13" name="Picture 12" descr="facebo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5562600"/>
            <a:ext cx="2590800" cy="107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Speak the truth in love</a:t>
            </a:r>
            <a:endParaRPr lang="en-US" dirty="0"/>
          </a:p>
        </p:txBody>
      </p:sp>
      <p:pic>
        <p:nvPicPr>
          <p:cNvPr id="11" name="Content Placeholder 10" descr="amygdala-prefrontal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524000"/>
            <a:ext cx="4869586" cy="4114800"/>
          </a:xfrm>
        </p:spPr>
      </p:pic>
      <p:pic>
        <p:nvPicPr>
          <p:cNvPr id="12" name="Content Placeholder 11" descr="marijuan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62000" y="1905000"/>
            <a:ext cx="3784030" cy="3733800"/>
          </a:xfrm>
        </p:spPr>
      </p:pic>
      <p:sp>
        <p:nvSpPr>
          <p:cNvPr id="10" name="TextBox 9"/>
          <p:cNvSpPr txBox="1"/>
          <p:nvPr/>
        </p:nvSpPr>
        <p:spPr>
          <a:xfrm>
            <a:off x="44958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partisanship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1905000"/>
            <a:ext cx="3579866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6019800"/>
            <a:ext cx="3651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Survival mode vs. learning mode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oy Kill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1003" cy="7013657"/>
          </a:xfrm>
        </p:spPr>
      </p:pic>
      <p:sp>
        <p:nvSpPr>
          <p:cNvPr id="5" name="Rectangle 4"/>
          <p:cNvSpPr/>
          <p:nvPr/>
        </p:nvSpPr>
        <p:spPr>
          <a:xfrm>
            <a:off x="-1676400" y="2438400"/>
            <a:ext cx="8915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Arguing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962400"/>
            <a:ext cx="78486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Ask God to eliminate this joy-killer from your life.</a:t>
            </a:r>
          </a:p>
          <a:p>
            <a:pPr>
              <a:buFont typeface="Arial" pitchFamily="34" charset="0"/>
              <a:buChar char="•"/>
            </a:pPr>
            <a:endParaRPr lang="en-US" sz="20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Ask God to show you what is happening in your heart</a:t>
            </a:r>
          </a:p>
          <a:p>
            <a: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that  comes out as arguing. Repent of it and ask</a:t>
            </a:r>
          </a:p>
          <a:p>
            <a:r>
              <a:rPr lang="en-US" sz="2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God to remove it.</a:t>
            </a:r>
          </a:p>
          <a:p>
            <a:endParaRPr lang="en-US" sz="20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Commit to learn the skills to deal with conflict</a:t>
            </a:r>
          </a:p>
          <a:p>
            <a: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without arguing.</a:t>
            </a:r>
            <a:endParaRPr lang="en-US" sz="2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sharing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554163"/>
            <a:ext cx="8153400" cy="4525962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2400" b="1" dirty="0" smtClean="0">
                <a:latin typeface="Euphemia" pitchFamily="34" charset="0"/>
                <a:ea typeface="Segoe UI" pitchFamily="34" charset="0"/>
                <a:cs typeface="Estrangelo Edessa" pitchFamily="66" charset="0"/>
              </a:rPr>
              <a:t>Jesus  says, “What you say flows from your heart” (Luke  6:45).  Can you think of a time you argued?  What do you think was in your heart that came out as arguing?  (Fear? Shame? Trying to control? Feeling helpless,? Judging, Something else?)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US" sz="2400" b="1" dirty="0" smtClean="0">
              <a:latin typeface="Euphemia" pitchFamily="34" charset="0"/>
              <a:ea typeface="Segoe UI" pitchFamily="34" charset="0"/>
              <a:cs typeface="Estrangelo Edessa" pitchFamily="66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2400" b="1" dirty="0" smtClean="0">
                <a:latin typeface="Euphemia" pitchFamily="34" charset="0"/>
                <a:ea typeface="Segoe UI" pitchFamily="34" charset="0"/>
                <a:cs typeface="Estrangelo Edessa" pitchFamily="66" charset="0"/>
              </a:rPr>
              <a:t>Proverbs says, “Trust in the Lord with all your heart” (3:5). If you had been totally trusting God with the situation you argued about, would it have changed how you responded?  If so, how?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oy Kill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35596" cy="6879576"/>
          </a:xfrm>
        </p:spPr>
      </p:pic>
      <p:sp>
        <p:nvSpPr>
          <p:cNvPr id="5" name="Rectangle 4"/>
          <p:cNvSpPr/>
          <p:nvPr/>
        </p:nvSpPr>
        <p:spPr>
          <a:xfrm rot="20465611">
            <a:off x="504611" y="2657325"/>
            <a:ext cx="434241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Resentment </a:t>
            </a:r>
          </a:p>
          <a:p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(when sinned against)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561302">
            <a:off x="5264988" y="2742272"/>
            <a:ext cx="38218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Fear </a:t>
            </a:r>
          </a:p>
          <a:p>
            <a:pPr algn="ctr"/>
            <a:r>
              <a:rPr lang="en-US" sz="28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(of death &amp; suffering)</a:t>
            </a:r>
            <a:endParaRPr lang="en-US" sz="28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3657600"/>
            <a:ext cx="2057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3"/>
                </a:solidFill>
                <a:effectLst/>
                <a:latin typeface="Arial Black" pitchFamily="34" charset="0"/>
              </a:rPr>
              <a:t>PRIDE</a:t>
            </a:r>
          </a:p>
        </p:txBody>
      </p:sp>
      <p:sp>
        <p:nvSpPr>
          <p:cNvPr id="9" name="Rectangle 8"/>
          <p:cNvSpPr/>
          <p:nvPr/>
        </p:nvSpPr>
        <p:spPr>
          <a:xfrm rot="463050">
            <a:off x="711517" y="4602581"/>
            <a:ext cx="39036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i="1" spc="0" dirty="0" smtClean="0">
                <a:ln w="0"/>
                <a:solidFill>
                  <a:srgbClr val="71DAFF"/>
                </a:solidFill>
                <a:effectLst>
                  <a:reflection blurRad="12700" stA="50000" endPos="50000" dist="5000" dir="5400000" sy="-100000" rotWithShape="0"/>
                </a:effectLst>
              </a:rPr>
              <a:t>Holier-than -thou</a:t>
            </a:r>
            <a:endParaRPr lang="en-US" sz="3600" b="1" i="1" spc="0" dirty="0">
              <a:ln w="0"/>
              <a:solidFill>
                <a:srgbClr val="71DA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5867400"/>
            <a:ext cx="36407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Console" pitchFamily="49" charset="0"/>
              </a:rPr>
              <a:t>Discontentment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Console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 rot="20914292">
            <a:off x="5573238" y="5293428"/>
            <a:ext cx="20056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Negative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Thinking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19882135">
            <a:off x="4933544" y="4329508"/>
            <a:ext cx="13634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</a:t>
            </a:r>
            <a:r>
              <a:rPr lang="en-US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orry</a:t>
            </a:r>
            <a:endParaRPr lang="en-US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1396032">
            <a:off x="6576377" y="4592481"/>
            <a:ext cx="2284904" cy="707886"/>
          </a:xfrm>
          <a:prstGeom prst="rect">
            <a:avLst/>
          </a:prstGeom>
          <a:noFill/>
          <a:effectLst>
            <a:outerShdw blurRad="50800" dist="50800" dir="5400000" sx="184000" sy="184000" algn="ctr" rotWithShape="0">
              <a:schemeClr val="bg1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Arguing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hil4-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Philippians 2:14 </a:t>
            </a:r>
            <a:r>
              <a:rPr lang="en-US" sz="1800" dirty="0" err="1" smtClean="0"/>
              <a:t>niv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smtClean="0">
                <a:latin typeface="Estrangelo Edessa" pitchFamily="66" charset="0"/>
                <a:cs typeface="Estrangelo Edessa" pitchFamily="66" charset="0"/>
              </a:rPr>
              <a:t>Do</a:t>
            </a:r>
          </a:p>
          <a:p>
            <a:pPr algn="ctr">
              <a:buNone/>
            </a:pPr>
            <a:r>
              <a:rPr lang="en-US" sz="4400" b="1" dirty="0" smtClean="0">
                <a:latin typeface="Estrangelo Edessa" pitchFamily="66" charset="0"/>
                <a:cs typeface="Estrangelo Edessa" pitchFamily="66" charset="0"/>
              </a:rPr>
              <a:t>EVERYTHING</a:t>
            </a:r>
          </a:p>
          <a:p>
            <a:pPr algn="ctr">
              <a:buNone/>
            </a:pPr>
            <a:r>
              <a:rPr lang="en-US" sz="4400" dirty="0" smtClean="0">
                <a:latin typeface="Estrangelo Edessa" pitchFamily="66" charset="0"/>
                <a:cs typeface="Estrangelo Edessa" pitchFamily="66" charset="0"/>
              </a:rPr>
              <a:t>without</a:t>
            </a:r>
          </a:p>
          <a:p>
            <a:pPr algn="ctr">
              <a:buNone/>
            </a:pPr>
            <a:r>
              <a:rPr lang="en-US" sz="4400" b="1" dirty="0" smtClean="0">
                <a:latin typeface="Estrangelo Edessa" pitchFamily="66" charset="0"/>
                <a:cs typeface="Estrangelo Edessa" pitchFamily="66" charset="0"/>
              </a:rPr>
              <a:t>COMPLAINING</a:t>
            </a:r>
          </a:p>
          <a:p>
            <a:pPr algn="ctr">
              <a:buNone/>
            </a:pPr>
            <a:r>
              <a:rPr lang="en-US" sz="4400" dirty="0" smtClean="0">
                <a:latin typeface="Estrangelo Edessa" pitchFamily="66" charset="0"/>
                <a:cs typeface="Estrangelo Edessa" pitchFamily="66" charset="0"/>
              </a:rPr>
              <a:t>and</a:t>
            </a:r>
          </a:p>
          <a:p>
            <a:pPr algn="ctr">
              <a:buNone/>
            </a:pPr>
            <a:r>
              <a:rPr lang="en-US" sz="4400" b="1" dirty="0" smtClean="0">
                <a:latin typeface="Estrangelo Edessa" pitchFamily="66" charset="0"/>
                <a:cs typeface="Estrangelo Edessa" pitchFamily="66" charset="0"/>
              </a:rPr>
              <a:t>ARGUING.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371600"/>
            <a:ext cx="857157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one thing 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 you want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more than anything else?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oy Kill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7003" y="-3257"/>
            <a:ext cx="9211003" cy="7013657"/>
          </a:xfrm>
        </p:spPr>
      </p:pic>
      <p:sp>
        <p:nvSpPr>
          <p:cNvPr id="5" name="Rectangle 4"/>
          <p:cNvSpPr/>
          <p:nvPr/>
        </p:nvSpPr>
        <p:spPr>
          <a:xfrm>
            <a:off x="685800" y="3962400"/>
            <a:ext cx="8001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Arguing </a:t>
            </a:r>
          </a:p>
        </p:txBody>
      </p:sp>
      <p:sp>
        <p:nvSpPr>
          <p:cNvPr id="6" name="Rectangle 5"/>
          <p:cNvSpPr/>
          <p:nvPr/>
        </p:nvSpPr>
        <p:spPr>
          <a:xfrm>
            <a:off x="4094946" y="3200399"/>
            <a:ext cx="95410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#6</a:t>
            </a:r>
          </a:p>
          <a:p>
            <a:pPr algn="ctr"/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uke 6 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1534" y="0"/>
            <a:ext cx="9813106" cy="6858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57200"/>
            <a:ext cx="857157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one thing 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did Jesus 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want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more than anything else?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352800"/>
            <a:ext cx="800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Euphemia" pitchFamily="34" charset="0"/>
              </a:rPr>
              <a:t>“My food is to do the will of him who sent me</a:t>
            </a:r>
          </a:p>
          <a:p>
            <a:pPr algn="ctr"/>
            <a:r>
              <a:rPr lang="en-US" sz="2800" b="1" dirty="0" smtClean="0">
                <a:latin typeface="Euphemia" pitchFamily="34" charset="0"/>
              </a:rPr>
              <a:t> and to finish his work.” </a:t>
            </a:r>
          </a:p>
          <a:p>
            <a:pPr algn="r"/>
            <a:r>
              <a:rPr lang="en-US" dirty="0" smtClean="0">
                <a:latin typeface="Euphemia" pitchFamily="34" charset="0"/>
              </a:rPr>
              <a:t>--John 4:34 NIV</a:t>
            </a:r>
            <a:endParaRPr lang="en-US" dirty="0">
              <a:latin typeface="Euphemi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724400"/>
            <a:ext cx="70866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Euphemia" pitchFamily="34" charset="0"/>
              </a:rPr>
              <a:t>“I do not seek My own will, </a:t>
            </a:r>
          </a:p>
          <a:p>
            <a:pPr algn="ctr"/>
            <a:r>
              <a:rPr lang="en-US" sz="2800" b="1" dirty="0" smtClean="0">
                <a:latin typeface="Euphemia" pitchFamily="34" charset="0"/>
              </a:rPr>
              <a:t>but the will of Him who sent Me</a:t>
            </a:r>
            <a:r>
              <a:rPr lang="en-US" sz="2800" dirty="0" smtClean="0"/>
              <a:t>.”</a:t>
            </a:r>
          </a:p>
          <a:p>
            <a:pPr algn="r"/>
            <a:r>
              <a:rPr lang="en-US" dirty="0" smtClean="0"/>
              <a:t>--John 5:30 NASB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584</Words>
  <Application>Microsoft Office PowerPoint</Application>
  <PresentationFormat>On-screen Show (4:3)</PresentationFormat>
  <Paragraphs>118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Calibri</vt:lpstr>
      <vt:lpstr>Estrangelo Edessa</vt:lpstr>
      <vt:lpstr>Euphemia</vt:lpstr>
      <vt:lpstr>Lucida Console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Philippians 2:14 niv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Matthew 6:32 GWT</vt:lpstr>
      <vt:lpstr>Matthew 16:25 NLT</vt:lpstr>
      <vt:lpstr>Where does arguing come from?</vt:lpstr>
      <vt:lpstr>PowerPoint Presentation</vt:lpstr>
      <vt:lpstr>Speech filters</vt:lpstr>
      <vt:lpstr>Speak the truth in love</vt:lpstr>
      <vt:lpstr>PowerPoint Presentation</vt:lpstr>
      <vt:lpstr>Table sharing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Eddy</dc:creator>
  <cp:lastModifiedBy>Charles palmer</cp:lastModifiedBy>
  <cp:revision>3</cp:revision>
  <cp:lastPrinted>2015-11-22T03:53:24Z</cp:lastPrinted>
  <dcterms:created xsi:type="dcterms:W3CDTF">2015-11-15T02:52:39Z</dcterms:created>
  <dcterms:modified xsi:type="dcterms:W3CDTF">2015-11-22T03:55:58Z</dcterms:modified>
</cp:coreProperties>
</file>