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7" r:id="rId2"/>
    <p:sldId id="258" r:id="rId3"/>
    <p:sldId id="259" r:id="rId4"/>
    <p:sldId id="260" r:id="rId5"/>
    <p:sldId id="261" r:id="rId6"/>
    <p:sldId id="262" r:id="rId7"/>
    <p:sldId id="263" r:id="rId8"/>
    <p:sldId id="264" r:id="rId9"/>
    <p:sldId id="265" r:id="rId10"/>
    <p:sldId id="268" r:id="rId11"/>
    <p:sldId id="266" r:id="rId12"/>
    <p:sldId id="269" r:id="rId13"/>
    <p:sldId id="273" r:id="rId14"/>
    <p:sldId id="274" r:id="rId15"/>
    <p:sldId id="275" r:id="rId16"/>
    <p:sldId id="267"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55"/>
    <p:restoredTop sz="94631"/>
  </p:normalViewPr>
  <p:slideViewPr>
    <p:cSldViewPr snapToGrid="0" snapToObjects="1">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075F8E-4EB5-0B46-B524-64D110C477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2091EB2-1D04-944D-9E93-D54A9F8FB7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4D8172-E1BC-154E-B016-EF19B1AD1C7B}" type="datetimeFigureOut">
              <a:rPr lang="en-US" smtClean="0"/>
              <a:t>10/6/2019</a:t>
            </a:fld>
            <a:endParaRPr lang="en-US"/>
          </a:p>
        </p:txBody>
      </p:sp>
      <p:sp>
        <p:nvSpPr>
          <p:cNvPr id="4" name="Footer Placeholder 3">
            <a:extLst>
              <a:ext uri="{FF2B5EF4-FFF2-40B4-BE49-F238E27FC236}">
                <a16:creationId xmlns:a16="http://schemas.microsoft.com/office/drawing/2014/main" id="{6E44A6A7-7377-9E4B-B7C9-AAC60AD473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7BB4DB9-1ECF-694F-B7A1-DA0133F628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D40F3A-E5F7-DE41-B89F-C9F452EC421E}" type="slidenum">
              <a:rPr lang="en-US" smtClean="0"/>
              <a:t>‹#›</a:t>
            </a:fld>
            <a:endParaRPr lang="en-US"/>
          </a:p>
        </p:txBody>
      </p:sp>
    </p:spTree>
    <p:extLst>
      <p:ext uri="{BB962C8B-B14F-4D97-AF65-F5344CB8AC3E}">
        <p14:creationId xmlns:p14="http://schemas.microsoft.com/office/powerpoint/2010/main" val="885486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0F3CA-810E-5C4C-B1EA-1D2A260899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4C46E0-D603-2C4F-B81B-3CA80B11FC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1F87-5805-4646-B9E6-16D0F2609584}"/>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6DA75DF6-B0CF-4647-91BF-4022BB266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89579-3892-6A4F-BE55-2C22181A8D0D}"/>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381659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A83F9-8A24-484C-A07A-84817F9978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55BA27-60AF-B749-80AB-48727D73EB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F420A-8BC8-E34D-8CE7-94BA15D4C374}"/>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64F6A0C7-F180-0A4F-8219-8BC06E8D8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A4BBB-88FE-F54D-83BA-6BBEA0A7FE55}"/>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192200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1CAC4E-0A9F-6947-B8D1-F4EEF6298D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D4FFC4-3C4A-2C49-9CF1-A4CC09AC7A9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B2AD-C460-CC48-A1FE-5D841DB648C4}"/>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F2CFEDFF-5F4C-0C49-B0FD-9D0FFA343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0DCC4E-D570-7841-8684-88F5B550F063}"/>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318066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21B8-0958-C444-BC62-DF18C22CB7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00B65F-06D5-D147-AF27-25A1390240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4E43EC-A252-4449-9593-27951C544FF5}"/>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B7913E72-6446-BC41-B5AF-489D1D6F6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05E30-301E-AD45-9573-E0F82212EE8F}"/>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88619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18F1-28D1-014B-A042-E0C916095E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AA6A5D-DF23-804E-AF2F-B70860E03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490F5F-460F-1F49-907F-9F4D804EE91E}"/>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68BCF352-054B-554E-AB65-A253ED8D5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11053-F29B-AD4C-A2D8-F2F2C412AFD2}"/>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124180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F403-201E-9C46-8644-F57B760EC0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F3D259-54CD-6849-B0EA-7770C98021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8E5764-82CA-8147-8974-C0C08F42B2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C3681F-3782-3941-9F23-58F281ACD2E1}"/>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6" name="Footer Placeholder 5">
            <a:extLst>
              <a:ext uri="{FF2B5EF4-FFF2-40B4-BE49-F238E27FC236}">
                <a16:creationId xmlns:a16="http://schemas.microsoft.com/office/drawing/2014/main" id="{B06D16A3-463C-AF4D-9C79-8E411B8AD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0E09D-2C01-3743-8AB0-7375461F4FCF}"/>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3306521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44F75-72FE-C049-B67A-870C533CFD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71579C-343A-BD41-87BD-18CD5E278F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D579CC-BE50-414B-8864-BB39669B2E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59F8DF-9CB4-6B44-82E1-B3AF3536A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F598E-B141-D442-A474-27645A9C07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A52FC5-125F-FB4F-9AB5-4A2E23E24E67}"/>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8" name="Footer Placeholder 7">
            <a:extLst>
              <a:ext uri="{FF2B5EF4-FFF2-40B4-BE49-F238E27FC236}">
                <a16:creationId xmlns:a16="http://schemas.microsoft.com/office/drawing/2014/main" id="{D1F847F7-35DB-2648-B3CA-78CAB5DF42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805712-810C-8548-A402-4568971B5E2B}"/>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206103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96E6-18C5-5C41-A363-E274A28ABC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FD459A-8E86-8043-8945-34FC42E9FA99}"/>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4" name="Footer Placeholder 3">
            <a:extLst>
              <a:ext uri="{FF2B5EF4-FFF2-40B4-BE49-F238E27FC236}">
                <a16:creationId xmlns:a16="http://schemas.microsoft.com/office/drawing/2014/main" id="{F69B4C46-8543-0344-B3EE-D4FF0A89B9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EE430A-4716-D84E-9357-10B4D8CF98FE}"/>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237877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8936DC-ECA6-4C45-A19D-DCB84E60201B}"/>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3" name="Footer Placeholder 2">
            <a:extLst>
              <a:ext uri="{FF2B5EF4-FFF2-40B4-BE49-F238E27FC236}">
                <a16:creationId xmlns:a16="http://schemas.microsoft.com/office/drawing/2014/main" id="{87F1E5AB-5775-414B-B49E-0F17AE0A78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FFB9A-842E-7D4C-8F1A-657C88D2B4A3}"/>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64177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E83A-978A-7A4A-935C-3F0D86ABF8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5801D1-743E-544D-A5FF-422BF0990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6E1268-61CE-474F-8197-4DFDFD576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11AA15-821A-894A-A585-350655D399D5}"/>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6" name="Footer Placeholder 5">
            <a:extLst>
              <a:ext uri="{FF2B5EF4-FFF2-40B4-BE49-F238E27FC236}">
                <a16:creationId xmlns:a16="http://schemas.microsoft.com/office/drawing/2014/main" id="{8D0DF817-6885-DE4C-A96C-633874384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66FC8-F7AE-A74D-8394-D319B43F602C}"/>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75035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D0A7F-58FC-A844-9B15-2696C60E06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C6C3E-0727-4D4C-9142-B5412DE8F7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166CDB-E819-3742-BF10-6AADBE898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6ADB55-EA3C-AA45-8A86-4A4949FD87DC}"/>
              </a:ext>
            </a:extLst>
          </p:cNvPr>
          <p:cNvSpPr>
            <a:spLocks noGrp="1"/>
          </p:cNvSpPr>
          <p:nvPr>
            <p:ph type="dt" sz="half" idx="10"/>
          </p:nvPr>
        </p:nvSpPr>
        <p:spPr/>
        <p:txBody>
          <a:bodyPr/>
          <a:lstStyle/>
          <a:p>
            <a:fld id="{50CE4284-2F33-184A-B7A2-48E7668F077B}" type="datetimeFigureOut">
              <a:rPr lang="en-US" smtClean="0"/>
              <a:t>10/6/2019</a:t>
            </a:fld>
            <a:endParaRPr lang="en-US"/>
          </a:p>
        </p:txBody>
      </p:sp>
      <p:sp>
        <p:nvSpPr>
          <p:cNvPr id="6" name="Footer Placeholder 5">
            <a:extLst>
              <a:ext uri="{FF2B5EF4-FFF2-40B4-BE49-F238E27FC236}">
                <a16:creationId xmlns:a16="http://schemas.microsoft.com/office/drawing/2014/main" id="{0DE192C6-EF04-E742-BD52-79B031F27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5072A-3807-E74A-BF1B-4CE4E4EA114C}"/>
              </a:ext>
            </a:extLst>
          </p:cNvPr>
          <p:cNvSpPr>
            <a:spLocks noGrp="1"/>
          </p:cNvSpPr>
          <p:nvPr>
            <p:ph type="sldNum" sz="quarter" idx="12"/>
          </p:nvPr>
        </p:nvSpPr>
        <p:spPr/>
        <p:txBody>
          <a:bodyPr/>
          <a:lstStyle/>
          <a:p>
            <a:fld id="{48A555DB-E8E0-1C49-ABB8-912317F89460}" type="slidenum">
              <a:rPr lang="en-US" smtClean="0"/>
              <a:t>‹#›</a:t>
            </a:fld>
            <a:endParaRPr lang="en-US"/>
          </a:p>
        </p:txBody>
      </p:sp>
    </p:spTree>
    <p:extLst>
      <p:ext uri="{BB962C8B-B14F-4D97-AF65-F5344CB8AC3E}">
        <p14:creationId xmlns:p14="http://schemas.microsoft.com/office/powerpoint/2010/main" val="186397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D9BA02-2E5C-4347-9512-F67AC34C64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7219A9-153B-8146-9B0A-711B39FE10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22F9D-AF8C-F242-82D5-7140FB67F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E4284-2F33-184A-B7A2-48E7668F077B}" type="datetimeFigureOut">
              <a:rPr lang="en-US" smtClean="0"/>
              <a:t>10/6/2019</a:t>
            </a:fld>
            <a:endParaRPr lang="en-US"/>
          </a:p>
        </p:txBody>
      </p:sp>
      <p:sp>
        <p:nvSpPr>
          <p:cNvPr id="5" name="Footer Placeholder 4">
            <a:extLst>
              <a:ext uri="{FF2B5EF4-FFF2-40B4-BE49-F238E27FC236}">
                <a16:creationId xmlns:a16="http://schemas.microsoft.com/office/drawing/2014/main" id="{E5348AA1-EF3C-224E-826D-AF644EF033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641C6-691A-E549-8D7D-99E2354EA9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555DB-E8E0-1C49-ABB8-912317F89460}" type="slidenum">
              <a:rPr lang="en-US" smtClean="0"/>
              <a:t>‹#›</a:t>
            </a:fld>
            <a:endParaRPr lang="en-US"/>
          </a:p>
        </p:txBody>
      </p:sp>
    </p:spTree>
    <p:extLst>
      <p:ext uri="{BB962C8B-B14F-4D97-AF65-F5344CB8AC3E}">
        <p14:creationId xmlns:p14="http://schemas.microsoft.com/office/powerpoint/2010/main" val="2234714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imgres?imgurl=https%3A%2F%2Fourrabbijesus.com%2Fwp-content%2Fuploads%2F2019%2F06%2FWashing-feet-wiki-e1566331688599.jpg&amp;imgrefurl=https%3A%2F%2Fourrabbijesus.com%2Farticles%2Fjesus-words-in-context-gods-servant-heart%2F&amp;docid=Bq8mtm6sdiE5lM&amp;tbnid=Gl_YNuRxoUSGXM%3A&amp;vet=10ahUKEwjbiJ-88IflAhWyCjQIHVdFDm4QMwikAShHMEc..i&amp;w=550&amp;h=322&amp;safe=active&amp;client=firefox-b-1-d&amp;bih=682&amp;biw=1114&amp;q=Jesus%20with%20a%20towel%20around%20his%20waist&amp;ved=0ahUKEwjbiJ-88IflAhWyCjQIHVdFDm4QMwikAShHMEc&amp;iact=mrc&amp;uact=8"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imgres?imgurl=https%3A%2F%2Fcdn.vox-cdn.com%2Fthumbor%2F4ugihMYHHE8G25Qi7kTI3jax21I%3D%2F0x0%3A5535x3690%2F1200x675%2Ffilters%3Afocal(2015x497%3A2899x1381)%2Fcdn.vox-cdn.com%2Fuploads%2Fchorus_image%2Fimage%2F65376232%2FAP_19274591755609.0.jpg&amp;imgrefurl=https%3A%2F%2Fwww.vox.com%2Ffirst-person%2F2019%2F10%2F2%2F20895198%2Famber-guyger-botham-jean-verdict&amp;docid=RbqmKBEmY7OQBM&amp;tbnid=_biXlCbJuDj13M%3A&amp;vet=10ahUKEwjg7-ai8YflAhVYHzQIHcKpBJYQMwiHASgbMBs..i&amp;w=1200&amp;h=675&amp;safe=active&amp;client=firefox-b-1-d&amp;bih=682&amp;biw=1114&amp;q=Botham%20Jean&amp;ved=0ahUKEwjg7-ai8YflAhVYHzQIHcKpBJYQMwiHASgbMBs&amp;iact=mrc&amp;uact=8"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imgres?imgurl=https%3A%2F%2Fcbsnews1.cbsistatic.com%2Fhub%2Fi%2F2018%2F09%2F10%2Fc4a87f68-7b18-4e6c-b4c6-c723be25a713%2F180910-amber-guyger-botham-jean.jpg&amp;imgrefurl=https%3A%2F%2Fwww.cbsnews.com%2Fnews%2Fbotham-jean-shooting-dallas-police-chief-explains-why-she-has-not-fired-officer-amber-guyger%2F&amp;docid=EL7xpZn3SX4wkM&amp;tbnid=CvdHF8kRNqKzUM%3A&amp;vet=10ahUKEwjg7-ai8YflAhVYHzQIHcKpBJYQMwiZASgqMCo..i&amp;w=1920&amp;h=1080&amp;safe=active&amp;client=firefox-b-1-d&amp;bih=682&amp;biw=1114&amp;q=Botham%20Jean&amp;ved=0ahUKEwjg7-ai8YflAhVYHzQIHcKpBJYQMwiZASgqMCo&amp;iact=mrc&amp;uact=8" TargetMode="External"/><Relationship Id="rId2" Type="http://schemas.openxmlformats.org/officeDocument/2006/relationships/hyperlink" Target="https://www.google.com/imgres?imgurl=https%3A%2F%2Fcdn.vox-cdn.com%2Fthumbor%2F4ugihMYHHE8G25Qi7kTI3jax21I%3D%2F0x0%3A5535x3690%2F1200x675%2Ffilters%3Afocal(2015x497%3A2899x1381)%2Fcdn.vox-cdn.com%2Fuploads%2Fchorus_image%2Fimage%2F65376232%2FAP_19274591755609.0.jpg&amp;imgrefurl=https%3A%2F%2Fwww.vox.com%2Ffirst-person%2F2019%2F10%2F2%2F20895198%2Famber-guyger-botham-jean-verdict&amp;docid=RbqmKBEmY7OQBM&amp;tbnid=_biXlCbJuDj13M%3A&amp;vet=10ahUKEwjg7-ai8YflAhVYHzQIHcKpBJYQMwiHASgbMBs..i&amp;w=1200&amp;h=675&amp;safe=active&amp;client=firefox-b-1-d&amp;bih=682&amp;biw=1114&amp;q=Botham%20Jean&amp;ved=0ahUKEwjg7-ai8YflAhVYHzQIHcKpBJYQMwiHASgbMBs&amp;iact=mrc&amp;uact=8"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m/imgres?imgurl=https%3A%2F%2Fwww.methodist.org.uk%2Fmedia%2F1199%2Ff_n_souza_the_crucifixion.jpg%3Fwidth%3D1352.0681131557265%26height%3D1920&amp;imgrefurl=https%3A%2F%2Fwww.methodist.org.uk%2Four-faith%2Freflecting-on-faith%2Fthe-methodist-modern-art-collection%2Findex-of-works%2Fthe-crucifixion-francis-n-souza%2F&amp;docid=6Afa59Ao2Ho7sM&amp;tbnid=S5chA3HEFagP-M%3A&amp;vet=10ahUKEwiVrOik74flAhWKJDQIHWtgCIUQMwiQASghMCE..i&amp;w=1352&amp;h=1920&amp;safe=active&amp;client=firefox-b-1-d&amp;bih=682&amp;biw=1114&amp;q=crucifixion&amp;ved=0ahUKEwiVrOik74flAhWKJDQIHWtgCIUQMwiQASghMCE&amp;iact=mrc&amp;uact=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0" y="1846386"/>
            <a:ext cx="12192000" cy="2769989"/>
          </a:xfrm>
          <a:prstGeom prst="rect">
            <a:avLst/>
          </a:prstGeom>
          <a:noFill/>
        </p:spPr>
        <p:txBody>
          <a:bodyPr wrap="square" rtlCol="0">
            <a:spAutoFit/>
          </a:bodyPr>
          <a:lstStyle/>
          <a:p>
            <a:pPr algn="ctr"/>
            <a:r>
              <a:rPr lang="en-US" sz="7200" b="1" dirty="0">
                <a:solidFill>
                  <a:schemeClr val="bg1"/>
                </a:solidFill>
                <a:latin typeface="Century Gothic" panose="020B0502020202020204" pitchFamily="34" charset="0"/>
              </a:rPr>
              <a:t>Not So With You</a:t>
            </a:r>
          </a:p>
          <a:p>
            <a:pPr algn="ctr"/>
            <a:r>
              <a:rPr lang="en-US" sz="4800" dirty="0">
                <a:solidFill>
                  <a:schemeClr val="bg1"/>
                </a:solidFill>
                <a:latin typeface="Century Gothic" panose="020B0502020202020204" pitchFamily="34" charset="0"/>
              </a:rPr>
              <a:t>Matthew 20:17-25</a:t>
            </a:r>
          </a:p>
          <a:p>
            <a:pPr algn="ctr"/>
            <a:r>
              <a:rPr lang="en-US" sz="5400" dirty="0">
                <a:solidFill>
                  <a:schemeClr val="bg1"/>
                </a:solidFill>
                <a:latin typeface="Century Gothic" panose="020B0502020202020204" pitchFamily="34" charset="0"/>
              </a:rPr>
              <a:t>Ephesians</a:t>
            </a:r>
            <a:r>
              <a:rPr lang="en-US" sz="4800" dirty="0">
                <a:solidFill>
                  <a:schemeClr val="bg1"/>
                </a:solidFill>
                <a:latin typeface="Century Gothic" panose="020B0502020202020204" pitchFamily="34" charset="0"/>
              </a:rPr>
              <a:t> 5:15-21</a:t>
            </a:r>
          </a:p>
        </p:txBody>
      </p:sp>
    </p:spTree>
    <p:extLst>
      <p:ext uri="{BB962C8B-B14F-4D97-AF65-F5344CB8AC3E}">
        <p14:creationId xmlns:p14="http://schemas.microsoft.com/office/powerpoint/2010/main" val="271729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2625912"/>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Submit to one another . . . </a:t>
            </a:r>
          </a:p>
          <a:p>
            <a:pPr>
              <a:lnSpc>
                <a:spcPct val="117000"/>
              </a:lnSpc>
            </a:pPr>
            <a:endParaRPr lang="en-US" sz="4800" dirty="0">
              <a:solidFill>
                <a:schemeClr val="bg1"/>
              </a:solidFill>
              <a:latin typeface="Century Gothic" panose="020B0502020202020204" pitchFamily="34" charset="0"/>
            </a:endParaRPr>
          </a:p>
          <a:p>
            <a:pPr algn="ctr">
              <a:lnSpc>
                <a:spcPct val="117000"/>
              </a:lnSpc>
            </a:pPr>
            <a:r>
              <a:rPr lang="en-US" sz="4800" dirty="0">
                <a:solidFill>
                  <a:schemeClr val="bg1"/>
                </a:solidFill>
                <a:latin typeface="Century Gothic" panose="020B0502020202020204" pitchFamily="34" charset="0"/>
              </a:rPr>
              <a:t>How do we practice? </a:t>
            </a:r>
            <a:endParaRPr lang="en-US" sz="4000" dirty="0">
              <a:solidFill>
                <a:schemeClr val="bg1"/>
              </a:solidFill>
            </a:endParaRPr>
          </a:p>
        </p:txBody>
      </p:sp>
    </p:spTree>
    <p:extLst>
      <p:ext uri="{BB962C8B-B14F-4D97-AF65-F5344CB8AC3E}">
        <p14:creationId xmlns:p14="http://schemas.microsoft.com/office/powerpoint/2010/main" val="4272693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C70DEF0-FD22-8246-92BE-F2A34FB0729A}"/>
              </a:ext>
            </a:extLst>
          </p:cNvPr>
          <p:cNvSpPr>
            <a:spLocks noChangeArrowheads="1"/>
          </p:cNvSpPr>
          <p:nvPr/>
        </p:nvSpPr>
        <p:spPr bwMode="auto">
          <a:xfrm flipV="1">
            <a:off x="-4129792" y="2216867"/>
            <a:ext cx="281928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  </a:t>
            </a:r>
            <a:endParaRPr kumimoji="0" lang="en-US" altLang="en-US" sz="13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5</a:t>
            </a:r>
            <a:r>
              <a:rPr kumimoji="0" lang="en-US" altLang="en-US" sz="1800" b="0" i="0" u="none" strike="noStrike" cap="none" normalizeH="0" baseline="0">
                <a:ln>
                  <a:noFill/>
                </a:ln>
                <a:solidFill>
                  <a:schemeClr val="tx1"/>
                </a:solidFill>
                <a:effectLst/>
                <a:latin typeface="Arial" panose="020B0604020202020204" pitchFamily="34" charset="0"/>
                <a:hlinkClick r:id="rId2"/>
              </a:rPr>
              <a:t>50 × 322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1" name="Picture 3" descr="Image result for Jesus with a towel around his waist">
            <a:hlinkClick r:id="rId2"/>
            <a:extLst>
              <a:ext uri="{FF2B5EF4-FFF2-40B4-BE49-F238E27FC236}">
                <a16:creationId xmlns:a16="http://schemas.microsoft.com/office/drawing/2014/main" id="{4CF513C1-2777-0B43-86EB-2B655BB33A1E}"/>
              </a:ext>
            </a:extLst>
          </p:cNvPr>
          <p:cNvPicPr>
            <a:picLocks noChangeAspect="1" noChangeArrowheads="1"/>
          </p:cNvPicPr>
          <p:nvPr/>
        </p:nvPicPr>
        <p:blipFill>
          <a:blip r:embed="rId3">
            <a:extLst>
              <a:ext uri="{BEBA8EAE-BF5A-486C-A8C5-ECC9F3942E4B}">
                <a14:imgProps xmlns:a14="http://schemas.microsoft.com/office/drawing/2010/main">
                  <a14:imgLayer>
                    <a14:imgEffect>
                      <a14:sharpenSoften amount="75000"/>
                    </a14:imgEffect>
                  </a14:imgLayer>
                </a14:imgProps>
              </a:ext>
              <a:ext uri="{28A0092B-C50C-407E-A947-70E740481C1C}">
                <a14:useLocalDpi xmlns:a14="http://schemas.microsoft.com/office/drawing/2010/main" val="0"/>
              </a:ext>
            </a:extLst>
          </a:blip>
          <a:srcRect/>
          <a:stretch>
            <a:fillRect/>
          </a:stretch>
        </p:blipFill>
        <p:spPr bwMode="auto">
          <a:xfrm>
            <a:off x="1635370" y="873588"/>
            <a:ext cx="8846522" cy="5175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957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2625912"/>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Submit to one another . . . </a:t>
            </a:r>
          </a:p>
          <a:p>
            <a:pPr>
              <a:lnSpc>
                <a:spcPct val="117000"/>
              </a:lnSpc>
            </a:pPr>
            <a:endParaRPr lang="en-US" sz="4800" dirty="0">
              <a:solidFill>
                <a:schemeClr val="bg1"/>
              </a:solidFill>
              <a:latin typeface="Century Gothic" panose="020B0502020202020204" pitchFamily="34" charset="0"/>
            </a:endParaRPr>
          </a:p>
          <a:p>
            <a:pPr algn="ctr">
              <a:lnSpc>
                <a:spcPct val="117000"/>
              </a:lnSpc>
            </a:pPr>
            <a:r>
              <a:rPr lang="en-US" sz="4800" dirty="0">
                <a:solidFill>
                  <a:schemeClr val="bg1"/>
                </a:solidFill>
                <a:latin typeface="Century Gothic" panose="020B0502020202020204" pitchFamily="34" charset="0"/>
              </a:rPr>
              <a:t>How do we practice? </a:t>
            </a:r>
            <a:endParaRPr lang="en-US" sz="4000" dirty="0">
              <a:solidFill>
                <a:schemeClr val="bg1"/>
              </a:solidFill>
            </a:endParaRPr>
          </a:p>
        </p:txBody>
      </p:sp>
    </p:spTree>
    <p:extLst>
      <p:ext uri="{BB962C8B-B14F-4D97-AF65-F5344CB8AC3E}">
        <p14:creationId xmlns:p14="http://schemas.microsoft.com/office/powerpoint/2010/main" val="349840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4354334"/>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Submit to one another . . . </a:t>
            </a:r>
          </a:p>
          <a:p>
            <a:pPr>
              <a:lnSpc>
                <a:spcPct val="117000"/>
              </a:lnSpc>
            </a:pPr>
            <a:endParaRPr lang="en-US" sz="4800" dirty="0">
              <a:solidFill>
                <a:schemeClr val="bg1"/>
              </a:solidFill>
              <a:latin typeface="Century Gothic" panose="020B0502020202020204" pitchFamily="34" charset="0"/>
            </a:endParaRPr>
          </a:p>
          <a:p>
            <a:pPr algn="ctr">
              <a:lnSpc>
                <a:spcPct val="117000"/>
              </a:lnSpc>
            </a:pPr>
            <a:r>
              <a:rPr lang="en-US" sz="4800" dirty="0">
                <a:solidFill>
                  <a:schemeClr val="bg1"/>
                </a:solidFill>
                <a:latin typeface="Century Gothic" panose="020B0502020202020204" pitchFamily="34" charset="0"/>
              </a:rPr>
              <a:t>Through worship. </a:t>
            </a:r>
          </a:p>
          <a:p>
            <a:pPr algn="ctr">
              <a:lnSpc>
                <a:spcPct val="117000"/>
              </a:lnSpc>
            </a:pPr>
            <a:r>
              <a:rPr lang="en-US" sz="4800" dirty="0">
                <a:solidFill>
                  <a:schemeClr val="bg1"/>
                </a:solidFill>
                <a:latin typeface="Century Gothic" panose="020B0502020202020204" pitchFamily="34" charset="0"/>
              </a:rPr>
              <a:t>We become friends because we have good work to do, worship. </a:t>
            </a:r>
            <a:endParaRPr lang="en-US" sz="4000" dirty="0">
              <a:solidFill>
                <a:schemeClr val="bg1"/>
              </a:solidFill>
            </a:endParaRPr>
          </a:p>
        </p:txBody>
      </p:sp>
    </p:spTree>
    <p:extLst>
      <p:ext uri="{BB962C8B-B14F-4D97-AF65-F5344CB8AC3E}">
        <p14:creationId xmlns:p14="http://schemas.microsoft.com/office/powerpoint/2010/main" val="3239402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74784" y="791308"/>
            <a:ext cx="11183816" cy="5259260"/>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Ephesians 5:18-21</a:t>
            </a:r>
          </a:p>
          <a:p>
            <a:pPr>
              <a:lnSpc>
                <a:spcPct val="114000"/>
              </a:lnSpc>
            </a:pPr>
            <a:r>
              <a:rPr lang="en-US" sz="4000" dirty="0">
                <a:solidFill>
                  <a:schemeClr val="bg1"/>
                </a:solidFill>
              </a:rPr>
              <a:t>Instead, be filled with the Spirit, </a:t>
            </a:r>
            <a:r>
              <a:rPr lang="en-US" sz="4000" baseline="30000" dirty="0">
                <a:solidFill>
                  <a:schemeClr val="bg1"/>
                </a:solidFill>
              </a:rPr>
              <a:t>19 </a:t>
            </a:r>
            <a:r>
              <a:rPr lang="en-US" sz="4000" dirty="0">
                <a:solidFill>
                  <a:schemeClr val="bg1"/>
                </a:solidFill>
              </a:rPr>
              <a:t>speaking to one another with psalms, hymns, and songs from the Spirit. Sing and make music from your heart to the Lord, </a:t>
            </a:r>
            <a:r>
              <a:rPr lang="en-US" sz="4000" baseline="30000" dirty="0">
                <a:solidFill>
                  <a:schemeClr val="bg1"/>
                </a:solidFill>
              </a:rPr>
              <a:t>20 </a:t>
            </a:r>
            <a:r>
              <a:rPr lang="en-US" sz="4000" dirty="0">
                <a:solidFill>
                  <a:schemeClr val="bg1"/>
                </a:solidFill>
              </a:rPr>
              <a:t>always giving thanks to God the Father for everything, in the name of our Lord Jesus Christ.</a:t>
            </a:r>
          </a:p>
          <a:p>
            <a:pPr>
              <a:lnSpc>
                <a:spcPct val="114000"/>
              </a:lnSpc>
            </a:pPr>
            <a:r>
              <a:rPr lang="en-US" sz="4000" baseline="30000" dirty="0">
                <a:solidFill>
                  <a:schemeClr val="bg1"/>
                </a:solidFill>
              </a:rPr>
              <a:t>21 </a:t>
            </a:r>
            <a:r>
              <a:rPr lang="en-US" sz="4000" dirty="0">
                <a:solidFill>
                  <a:schemeClr val="bg1"/>
                </a:solidFill>
              </a:rPr>
              <a:t>Submit to one another out of reverence for Christ</a:t>
            </a:r>
            <a:r>
              <a:rPr lang="en-US" sz="4800" dirty="0"/>
              <a:t>.</a:t>
            </a:r>
          </a:p>
        </p:txBody>
      </p:sp>
    </p:spTree>
    <p:extLst>
      <p:ext uri="{BB962C8B-B14F-4D97-AF65-F5344CB8AC3E}">
        <p14:creationId xmlns:p14="http://schemas.microsoft.com/office/powerpoint/2010/main" val="3811794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756139" y="2004646"/>
            <a:ext cx="10884877" cy="4354334"/>
          </a:xfrm>
          <a:prstGeom prst="rect">
            <a:avLst/>
          </a:prstGeom>
          <a:noFill/>
        </p:spPr>
        <p:txBody>
          <a:bodyPr wrap="square" rtlCol="0">
            <a:spAutoFit/>
          </a:bodyPr>
          <a:lstStyle/>
          <a:p>
            <a:pPr marL="914400" indent="-914400">
              <a:lnSpc>
                <a:spcPct val="117000"/>
              </a:lnSpc>
              <a:buFont typeface="+mj-lt"/>
              <a:buAutoNum type="arabicPeriod"/>
            </a:pPr>
            <a:r>
              <a:rPr lang="en-US" sz="4800" dirty="0">
                <a:solidFill>
                  <a:schemeClr val="bg1"/>
                </a:solidFill>
                <a:latin typeface="Century Gothic" panose="020B0502020202020204" pitchFamily="34" charset="0"/>
              </a:rPr>
              <a:t>First, it is a state of the heart.</a:t>
            </a:r>
          </a:p>
          <a:p>
            <a:pPr marL="914400" indent="-914400">
              <a:lnSpc>
                <a:spcPct val="117000"/>
              </a:lnSpc>
              <a:buFont typeface="+mj-lt"/>
              <a:buAutoNum type="arabicPeriod"/>
            </a:pPr>
            <a:r>
              <a:rPr lang="en-US" sz="4800" dirty="0">
                <a:solidFill>
                  <a:schemeClr val="bg1"/>
                </a:solidFill>
                <a:latin typeface="Century Gothic" panose="020B0502020202020204" pitchFamily="34" charset="0"/>
              </a:rPr>
              <a:t>It cannot be taken from you. </a:t>
            </a:r>
          </a:p>
          <a:p>
            <a:pPr marL="914400" indent="-914400">
              <a:lnSpc>
                <a:spcPct val="117000"/>
              </a:lnSpc>
              <a:buFont typeface="+mj-lt"/>
              <a:buAutoNum type="arabicPeriod"/>
            </a:pPr>
            <a:r>
              <a:rPr lang="en-US" sz="4800" dirty="0">
                <a:solidFill>
                  <a:schemeClr val="bg1"/>
                </a:solidFill>
                <a:latin typeface="Century Gothic" panose="020B0502020202020204" pitchFamily="34" charset="0"/>
              </a:rPr>
              <a:t>It can only be given. </a:t>
            </a:r>
          </a:p>
          <a:p>
            <a:pPr marL="914400" indent="-914400">
              <a:lnSpc>
                <a:spcPct val="117000"/>
              </a:lnSpc>
              <a:buFont typeface="+mj-lt"/>
              <a:buAutoNum type="arabicPeriod"/>
            </a:pPr>
            <a:r>
              <a:rPr lang="en-US" sz="4800" dirty="0">
                <a:solidFill>
                  <a:schemeClr val="bg1"/>
                </a:solidFill>
                <a:latin typeface="Century Gothic" panose="020B0502020202020204" pitchFamily="34" charset="0"/>
              </a:rPr>
              <a:t>Submission is one way of dying to self – Mark 8.  </a:t>
            </a:r>
            <a:endParaRPr lang="en-US" sz="4800" dirty="0"/>
          </a:p>
        </p:txBody>
      </p:sp>
      <p:sp>
        <p:nvSpPr>
          <p:cNvPr id="2" name="TextBox 1">
            <a:extLst>
              <a:ext uri="{FF2B5EF4-FFF2-40B4-BE49-F238E27FC236}">
                <a16:creationId xmlns:a16="http://schemas.microsoft.com/office/drawing/2014/main" id="{C6464837-D718-A043-AF3C-23E5C9A05653}"/>
              </a:ext>
            </a:extLst>
          </p:cNvPr>
          <p:cNvSpPr txBox="1"/>
          <p:nvPr/>
        </p:nvSpPr>
        <p:spPr>
          <a:xfrm>
            <a:off x="756140" y="597877"/>
            <a:ext cx="27027960" cy="923330"/>
          </a:xfrm>
          <a:prstGeom prst="rect">
            <a:avLst/>
          </a:prstGeom>
          <a:noFill/>
        </p:spPr>
        <p:txBody>
          <a:bodyPr wrap="square" rtlCol="0">
            <a:spAutoFit/>
          </a:bodyPr>
          <a:lstStyle/>
          <a:p>
            <a:r>
              <a:rPr lang="en-US" sz="5400" b="1" dirty="0">
                <a:solidFill>
                  <a:schemeClr val="bg1"/>
                </a:solidFill>
                <a:latin typeface="Century Gothic" panose="020B0502020202020204" pitchFamily="34" charset="0"/>
              </a:rPr>
              <a:t>Submission</a:t>
            </a:r>
          </a:p>
        </p:txBody>
      </p:sp>
    </p:spTree>
    <p:extLst>
      <p:ext uri="{BB962C8B-B14F-4D97-AF65-F5344CB8AC3E}">
        <p14:creationId xmlns:p14="http://schemas.microsoft.com/office/powerpoint/2010/main" val="126285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66699EC-8A6F-DE4F-8F54-E08F40E08E44}"/>
              </a:ext>
            </a:extLst>
          </p:cNvPr>
          <p:cNvSpPr>
            <a:spLocks noChangeArrowheads="1"/>
          </p:cNvSpPr>
          <p:nvPr/>
        </p:nvSpPr>
        <p:spPr bwMode="auto">
          <a:xfrm flipV="1">
            <a:off x="-3927622" y="2332135"/>
            <a:ext cx="2955104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  </a:t>
            </a:r>
            <a:endParaRPr kumimoji="0" lang="en-US" altLang="en-US" sz="13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3</a:t>
            </a:r>
            <a:r>
              <a:rPr kumimoji="0" lang="en-US" altLang="en-US" sz="1800" b="0" i="0" u="none" strike="noStrike" cap="none" normalizeH="0" baseline="0">
                <a:ln>
                  <a:noFill/>
                </a:ln>
                <a:solidFill>
                  <a:schemeClr val="tx1"/>
                </a:solidFill>
                <a:effectLst/>
                <a:latin typeface="Arial" panose="020B0604020202020204" pitchFamily="34" charset="0"/>
                <a:hlinkClick r:id="rId2"/>
              </a:rPr>
              <a:t> days ago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1200 × 675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3075" name="Picture 3" descr="Image result for Botham Jean">
            <a:hlinkClick r:id="rId2"/>
            <a:extLst>
              <a:ext uri="{FF2B5EF4-FFF2-40B4-BE49-F238E27FC236}">
                <a16:creationId xmlns:a16="http://schemas.microsoft.com/office/drawing/2014/main" id="{0325E246-EE4C-B04F-AF4F-D88A4BF5506D}"/>
              </a:ext>
            </a:extLst>
          </p:cNvPr>
          <p:cNvPicPr>
            <a:picLocks noChangeAspect="1" noChangeArrowheads="1"/>
          </p:cNvPicPr>
          <p:nvPr/>
        </p:nvPicPr>
        <p:blipFill>
          <a:blip r:embed="rId3">
            <a:extLst>
              <a:ext uri="{BEBA8EAE-BF5A-486C-A8C5-ECC9F3942E4B}">
                <a14:imgProps xmlns:a14="http://schemas.microsoft.com/office/drawing/2010/main">
                  <a14:imgLayer>
                    <a14:imgEffect>
                      <a14:sharpenSoften amount="63000"/>
                    </a14:imgEffect>
                  </a14:imgLayer>
                </a14:imgProps>
              </a:ext>
              <a:ext uri="{28A0092B-C50C-407E-A947-70E740481C1C}">
                <a14:useLocalDpi xmlns:a14="http://schemas.microsoft.com/office/drawing/2010/main" val="0"/>
              </a:ext>
            </a:extLst>
          </a:blip>
          <a:srcRect/>
          <a:stretch>
            <a:fillRect/>
          </a:stretch>
        </p:blipFill>
        <p:spPr bwMode="auto">
          <a:xfrm>
            <a:off x="1114855" y="580292"/>
            <a:ext cx="9822775" cy="550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056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66699EC-8A6F-DE4F-8F54-E08F40E08E44}"/>
              </a:ext>
            </a:extLst>
          </p:cNvPr>
          <p:cNvSpPr>
            <a:spLocks noChangeArrowheads="1"/>
          </p:cNvSpPr>
          <p:nvPr/>
        </p:nvSpPr>
        <p:spPr bwMode="auto">
          <a:xfrm flipV="1">
            <a:off x="-3927622" y="2332135"/>
            <a:ext cx="2955104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  </a:t>
            </a:r>
            <a:endParaRPr kumimoji="0" lang="en-US" altLang="en-US" sz="13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3</a:t>
            </a:r>
            <a:r>
              <a:rPr kumimoji="0" lang="en-US" altLang="en-US" sz="1800" b="0" i="0" u="none" strike="noStrike" cap="none" normalizeH="0" baseline="0">
                <a:ln>
                  <a:noFill/>
                </a:ln>
                <a:solidFill>
                  <a:schemeClr val="tx1"/>
                </a:solidFill>
                <a:effectLst/>
                <a:latin typeface="Arial" panose="020B0604020202020204" pitchFamily="34" charset="0"/>
                <a:hlinkClick r:id="rId2"/>
              </a:rPr>
              <a:t> days ago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1200 × 675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DD8B4963-42DF-8644-8EE4-74999187528F}"/>
              </a:ext>
            </a:extLst>
          </p:cNvPr>
          <p:cNvSpPr>
            <a:spLocks noChangeArrowheads="1"/>
          </p:cNvSpPr>
          <p:nvPr/>
        </p:nvSpPr>
        <p:spPr bwMode="auto">
          <a:xfrm>
            <a:off x="-535182" y="809310"/>
            <a:ext cx="253719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  </a:t>
            </a:r>
            <a:endParaRPr kumimoji="0" lang="en-US" altLang="en-US" sz="13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920× 1080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3" name="Picture 3" descr="Image result for Botham Jean">
            <a:hlinkClick r:id="rId3"/>
            <a:extLst>
              <a:ext uri="{FF2B5EF4-FFF2-40B4-BE49-F238E27FC236}">
                <a16:creationId xmlns:a16="http://schemas.microsoft.com/office/drawing/2014/main" id="{86A9A542-5032-3E43-9F10-D22105B8E41D}"/>
              </a:ext>
            </a:extLst>
          </p:cNvPr>
          <p:cNvPicPr>
            <a:picLocks noChangeAspect="1" noChangeArrowheads="1"/>
          </p:cNvPicPr>
          <p:nvPr/>
        </p:nvPicPr>
        <p:blipFill>
          <a:blip r:embed="rId4">
            <a:extLst>
              <a:ext uri="{BEBA8EAE-BF5A-486C-A8C5-ECC9F3942E4B}">
                <a14:imgProps xmlns:a14="http://schemas.microsoft.com/office/drawing/2010/main">
                  <a14:imgLayer>
                    <a14:imgEffect>
                      <a14:sharpenSoften amount="64000"/>
                    </a14:imgEffect>
                  </a14:imgLayer>
                </a14:imgProps>
              </a:ext>
              <a:ext uri="{28A0092B-C50C-407E-A947-70E740481C1C}">
                <a14:useLocalDpi xmlns:a14="http://schemas.microsoft.com/office/drawing/2010/main" val="0"/>
              </a:ext>
            </a:extLst>
          </a:blip>
          <a:srcRect/>
          <a:stretch>
            <a:fillRect/>
          </a:stretch>
        </p:blipFill>
        <p:spPr bwMode="auto">
          <a:xfrm>
            <a:off x="650631" y="368049"/>
            <a:ext cx="10772765" cy="603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4235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39614" y="984739"/>
            <a:ext cx="11430000" cy="4354334"/>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Submit to one another . . . </a:t>
            </a:r>
          </a:p>
          <a:p>
            <a:pPr>
              <a:lnSpc>
                <a:spcPct val="117000"/>
              </a:lnSpc>
            </a:pPr>
            <a:endParaRPr lang="en-US" sz="4800" dirty="0">
              <a:solidFill>
                <a:schemeClr val="bg1"/>
              </a:solidFill>
              <a:latin typeface="Century Gothic" panose="020B0502020202020204" pitchFamily="34" charset="0"/>
            </a:endParaRPr>
          </a:p>
          <a:p>
            <a:pPr algn="ctr">
              <a:lnSpc>
                <a:spcPct val="117000"/>
              </a:lnSpc>
            </a:pPr>
            <a:r>
              <a:rPr lang="en-US" sz="4800" dirty="0">
                <a:solidFill>
                  <a:schemeClr val="bg1"/>
                </a:solidFill>
                <a:latin typeface="Century Gothic" panose="020B0502020202020204" pitchFamily="34" charset="0"/>
              </a:rPr>
              <a:t>We submit to one another stories. </a:t>
            </a:r>
          </a:p>
          <a:p>
            <a:pPr algn="ctr">
              <a:lnSpc>
                <a:spcPct val="117000"/>
              </a:lnSpc>
            </a:pPr>
            <a:r>
              <a:rPr lang="en-US" sz="4800" dirty="0">
                <a:solidFill>
                  <a:schemeClr val="bg1"/>
                </a:solidFill>
                <a:latin typeface="Century Gothic" panose="020B0502020202020204" pitchFamily="34" charset="0"/>
              </a:rPr>
              <a:t>We </a:t>
            </a:r>
            <a:r>
              <a:rPr lang="en-US" sz="4800" b="1" dirty="0">
                <a:solidFill>
                  <a:schemeClr val="bg1"/>
                </a:solidFill>
                <a:latin typeface="Century Gothic" panose="020B0502020202020204" pitchFamily="34" charset="0"/>
              </a:rPr>
              <a:t>listen</a:t>
            </a:r>
            <a:r>
              <a:rPr lang="en-US" sz="4800" dirty="0">
                <a:solidFill>
                  <a:schemeClr val="bg1"/>
                </a:solidFill>
                <a:latin typeface="Century Gothic" panose="020B0502020202020204" pitchFamily="34" charset="0"/>
              </a:rPr>
              <a:t> and we </a:t>
            </a:r>
            <a:r>
              <a:rPr lang="en-US" sz="4800" b="1" dirty="0">
                <a:solidFill>
                  <a:schemeClr val="bg1"/>
                </a:solidFill>
                <a:latin typeface="Century Gothic" panose="020B0502020202020204" pitchFamily="34" charset="0"/>
              </a:rPr>
              <a:t>hear</a:t>
            </a:r>
            <a:r>
              <a:rPr lang="en-US" sz="4800" dirty="0">
                <a:solidFill>
                  <a:schemeClr val="bg1"/>
                </a:solidFill>
                <a:latin typeface="Century Gothic" panose="020B0502020202020204" pitchFamily="34" charset="0"/>
              </a:rPr>
              <a:t>. </a:t>
            </a:r>
          </a:p>
          <a:p>
            <a:pPr algn="ctr">
              <a:lnSpc>
                <a:spcPct val="117000"/>
              </a:lnSpc>
            </a:pPr>
            <a:r>
              <a:rPr lang="en-US" sz="4800" dirty="0">
                <a:solidFill>
                  <a:schemeClr val="bg1"/>
                </a:solidFill>
                <a:latin typeface="Century Gothic" panose="020B0502020202020204" pitchFamily="34" charset="0"/>
              </a:rPr>
              <a:t>We withhold judgment. </a:t>
            </a:r>
            <a:endParaRPr lang="en-US" sz="4000" dirty="0">
              <a:solidFill>
                <a:schemeClr val="bg1"/>
              </a:solidFill>
            </a:endParaRPr>
          </a:p>
        </p:txBody>
      </p:sp>
    </p:spTree>
    <p:extLst>
      <p:ext uri="{BB962C8B-B14F-4D97-AF65-F5344CB8AC3E}">
        <p14:creationId xmlns:p14="http://schemas.microsoft.com/office/powerpoint/2010/main" val="408540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334108" y="193432"/>
            <a:ext cx="11430000" cy="6503640"/>
          </a:xfrm>
          <a:prstGeom prst="rect">
            <a:avLst/>
          </a:prstGeom>
          <a:noFill/>
        </p:spPr>
        <p:txBody>
          <a:bodyPr wrap="square" rtlCol="0">
            <a:spAutoFit/>
          </a:bodyPr>
          <a:lstStyle/>
          <a:p>
            <a:pPr algn="ctr">
              <a:lnSpc>
                <a:spcPct val="114000"/>
              </a:lnSpc>
            </a:pPr>
            <a:r>
              <a:rPr lang="en-US" sz="4800" dirty="0">
                <a:solidFill>
                  <a:schemeClr val="bg1">
                    <a:lumMod val="85000"/>
                  </a:schemeClr>
                </a:solidFill>
                <a:latin typeface="Century Gothic" panose="020B0502020202020204" pitchFamily="34" charset="0"/>
              </a:rPr>
              <a:t>Matthew 20:17-28</a:t>
            </a:r>
          </a:p>
          <a:p>
            <a:pPr>
              <a:lnSpc>
                <a:spcPct val="114000"/>
              </a:lnSpc>
            </a:pPr>
            <a:r>
              <a:rPr lang="en-US" sz="4000" baseline="30000" dirty="0">
                <a:solidFill>
                  <a:schemeClr val="bg1"/>
                </a:solidFill>
              </a:rPr>
              <a:t>17-19 </a:t>
            </a:r>
            <a:r>
              <a:rPr lang="en-US" sz="4000" dirty="0">
                <a:solidFill>
                  <a:schemeClr val="bg1"/>
                </a:solidFill>
              </a:rPr>
              <a:t>Jesus, now well on the way up to Jerusalem, took the Twelve off to the side of the road and said, “Listen to me carefully. We are on our way up to Jerusalem. When we get there, the Son of Man will be betrayed to the religious leaders and scholars. They will sentence him to death. They will then hand him over to the Romans for mockery and torture and crucifixion. On the third day he will be raised up alive.”</a:t>
            </a:r>
            <a:endParaRPr lang="en-US" sz="4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97921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57200" y="316524"/>
            <a:ext cx="11430000" cy="3792705"/>
          </a:xfrm>
          <a:prstGeom prst="rect">
            <a:avLst/>
          </a:prstGeom>
          <a:noFill/>
        </p:spPr>
        <p:txBody>
          <a:bodyPr wrap="square" rtlCol="0">
            <a:spAutoFit/>
          </a:bodyPr>
          <a:lstStyle/>
          <a:p>
            <a:pPr algn="ctr">
              <a:lnSpc>
                <a:spcPct val="117000"/>
              </a:lnSpc>
            </a:pPr>
            <a:r>
              <a:rPr lang="en-US" sz="4800" dirty="0">
                <a:solidFill>
                  <a:schemeClr val="bg1">
                    <a:lumMod val="85000"/>
                  </a:schemeClr>
                </a:solidFill>
                <a:latin typeface="Century Gothic" panose="020B0502020202020204" pitchFamily="34" charset="0"/>
              </a:rPr>
              <a:t>Matthew 20:17-28</a:t>
            </a:r>
          </a:p>
          <a:p>
            <a:pPr>
              <a:lnSpc>
                <a:spcPct val="117000"/>
              </a:lnSpc>
            </a:pPr>
            <a:r>
              <a:rPr lang="en-US" sz="4000" baseline="30000" dirty="0">
                <a:solidFill>
                  <a:schemeClr val="bg1"/>
                </a:solidFill>
              </a:rPr>
              <a:t>20 </a:t>
            </a:r>
            <a:r>
              <a:rPr lang="en-US" sz="4000" dirty="0">
                <a:solidFill>
                  <a:schemeClr val="bg1"/>
                </a:solidFill>
              </a:rPr>
              <a:t>It was about that time that the mother of the Zebedee brothers came with her two sons and knelt before Jesus with a request.</a:t>
            </a:r>
          </a:p>
          <a:p>
            <a:pPr>
              <a:lnSpc>
                <a:spcPct val="117000"/>
              </a:lnSpc>
            </a:pPr>
            <a:r>
              <a:rPr lang="en-US" sz="4000" baseline="30000" dirty="0">
                <a:solidFill>
                  <a:schemeClr val="bg1"/>
                </a:solidFill>
              </a:rPr>
              <a:t>21 </a:t>
            </a:r>
            <a:r>
              <a:rPr lang="en-US" sz="4000" dirty="0">
                <a:solidFill>
                  <a:schemeClr val="bg1"/>
                </a:solidFill>
              </a:rPr>
              <a:t>“What do you want?” Jesus asked.</a:t>
            </a:r>
          </a:p>
        </p:txBody>
      </p:sp>
    </p:spTree>
    <p:extLst>
      <p:ext uri="{BB962C8B-B14F-4D97-AF65-F5344CB8AC3E}">
        <p14:creationId xmlns:p14="http://schemas.microsoft.com/office/powerpoint/2010/main" val="177764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57200" y="316524"/>
            <a:ext cx="11430000" cy="5880969"/>
          </a:xfrm>
          <a:prstGeom prst="rect">
            <a:avLst/>
          </a:prstGeom>
          <a:noFill/>
        </p:spPr>
        <p:txBody>
          <a:bodyPr wrap="square" rtlCol="0">
            <a:spAutoFit/>
          </a:bodyPr>
          <a:lstStyle/>
          <a:p>
            <a:pPr algn="ctr">
              <a:lnSpc>
                <a:spcPct val="117000"/>
              </a:lnSpc>
            </a:pPr>
            <a:r>
              <a:rPr lang="en-US" sz="4800" dirty="0">
                <a:solidFill>
                  <a:schemeClr val="bg1">
                    <a:lumMod val="85000"/>
                  </a:schemeClr>
                </a:solidFill>
                <a:latin typeface="Century Gothic" panose="020B0502020202020204" pitchFamily="34" charset="0"/>
              </a:rPr>
              <a:t>Matthew 20:17-28</a:t>
            </a:r>
          </a:p>
          <a:p>
            <a:r>
              <a:rPr lang="en-US" sz="4000" dirty="0">
                <a:solidFill>
                  <a:schemeClr val="bg1"/>
                </a:solidFill>
              </a:rPr>
              <a:t>She said, “Give your word that these two sons of mine will be awarded the highest places of honor in your kingdom, one at your right hand, one at your left hand.”</a:t>
            </a:r>
          </a:p>
          <a:p>
            <a:r>
              <a:rPr lang="en-US" sz="4000" baseline="30000" dirty="0">
                <a:solidFill>
                  <a:schemeClr val="bg1"/>
                </a:solidFill>
              </a:rPr>
              <a:t>22 </a:t>
            </a:r>
            <a:r>
              <a:rPr lang="en-US" sz="4000" dirty="0">
                <a:solidFill>
                  <a:schemeClr val="bg1"/>
                </a:solidFill>
              </a:rPr>
              <a:t>Jesus responded, “You have no idea what you’re asking.” And he said to James and John, “Are you capable of drinking the cup that I’m about to drink?”</a:t>
            </a:r>
          </a:p>
          <a:p>
            <a:r>
              <a:rPr lang="en-US" sz="4000" dirty="0">
                <a:solidFill>
                  <a:schemeClr val="bg1"/>
                </a:solidFill>
              </a:rPr>
              <a:t>They said, “Sure, why not?”</a:t>
            </a:r>
          </a:p>
        </p:txBody>
      </p:sp>
    </p:spTree>
    <p:extLst>
      <p:ext uri="{BB962C8B-B14F-4D97-AF65-F5344CB8AC3E}">
        <p14:creationId xmlns:p14="http://schemas.microsoft.com/office/powerpoint/2010/main" val="50863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39615" y="175847"/>
            <a:ext cx="11430000" cy="5265416"/>
          </a:xfrm>
          <a:prstGeom prst="rect">
            <a:avLst/>
          </a:prstGeom>
          <a:noFill/>
        </p:spPr>
        <p:txBody>
          <a:bodyPr wrap="square" rtlCol="0">
            <a:spAutoFit/>
          </a:bodyPr>
          <a:lstStyle/>
          <a:p>
            <a:pPr algn="ctr">
              <a:lnSpc>
                <a:spcPct val="117000"/>
              </a:lnSpc>
            </a:pPr>
            <a:r>
              <a:rPr lang="en-US" sz="4800" dirty="0">
                <a:solidFill>
                  <a:schemeClr val="bg1">
                    <a:lumMod val="85000"/>
                  </a:schemeClr>
                </a:solidFill>
                <a:latin typeface="Century Gothic" panose="020B0502020202020204" pitchFamily="34" charset="0"/>
              </a:rPr>
              <a:t>Matthew 20:17-28</a:t>
            </a:r>
          </a:p>
          <a:p>
            <a:r>
              <a:rPr lang="en-US" sz="4000" dirty="0">
                <a:solidFill>
                  <a:schemeClr val="bg1"/>
                </a:solidFill>
              </a:rPr>
              <a:t>Jesus said, “Come to think of it, you </a:t>
            </a:r>
            <a:r>
              <a:rPr lang="en-US" sz="4000" i="1" dirty="0">
                <a:solidFill>
                  <a:schemeClr val="bg1"/>
                </a:solidFill>
              </a:rPr>
              <a:t>are</a:t>
            </a:r>
            <a:r>
              <a:rPr lang="en-US" sz="4000" dirty="0">
                <a:solidFill>
                  <a:schemeClr val="bg1"/>
                </a:solidFill>
              </a:rPr>
              <a:t> going to drink my cup. But as to awarding places of honor, that’s not my business. My Father is taking care of that.”</a:t>
            </a:r>
          </a:p>
          <a:p>
            <a:r>
              <a:rPr lang="en-US" sz="4000" baseline="30000" dirty="0">
                <a:solidFill>
                  <a:schemeClr val="bg1"/>
                </a:solidFill>
              </a:rPr>
              <a:t>24-28 </a:t>
            </a:r>
            <a:r>
              <a:rPr lang="en-US" sz="4000" dirty="0">
                <a:solidFill>
                  <a:schemeClr val="bg1"/>
                </a:solidFill>
              </a:rPr>
              <a:t>When the ten others heard about this, they lost their tempers, thoroughly disgusted with the two brothers. So Jesus got them together to settle things down. </a:t>
            </a:r>
          </a:p>
        </p:txBody>
      </p:sp>
    </p:spTree>
    <p:extLst>
      <p:ext uri="{BB962C8B-B14F-4D97-AF65-F5344CB8AC3E}">
        <p14:creationId xmlns:p14="http://schemas.microsoft.com/office/powerpoint/2010/main" val="1797585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4034310"/>
          </a:xfrm>
          <a:prstGeom prst="rect">
            <a:avLst/>
          </a:prstGeom>
          <a:noFill/>
        </p:spPr>
        <p:txBody>
          <a:bodyPr wrap="square" rtlCol="0">
            <a:spAutoFit/>
          </a:bodyPr>
          <a:lstStyle/>
          <a:p>
            <a:pPr algn="ctr">
              <a:lnSpc>
                <a:spcPct val="117000"/>
              </a:lnSpc>
            </a:pPr>
            <a:r>
              <a:rPr lang="en-US" sz="4800" dirty="0">
                <a:solidFill>
                  <a:schemeClr val="bg1">
                    <a:lumMod val="85000"/>
                  </a:schemeClr>
                </a:solidFill>
                <a:latin typeface="Century Gothic" panose="020B0502020202020204" pitchFamily="34" charset="0"/>
              </a:rPr>
              <a:t>Matthew 20:17-28</a:t>
            </a:r>
          </a:p>
          <a:p>
            <a:r>
              <a:rPr lang="en-US" sz="4000" dirty="0">
                <a:solidFill>
                  <a:schemeClr val="bg1"/>
                </a:solidFill>
              </a:rPr>
              <a:t>He said, “You’ve observed how godless rulers throw their weight around, how quickly a little power goes to their heads. It’s not going to be that way with you.</a:t>
            </a:r>
          </a:p>
          <a:p>
            <a:endParaRPr lang="en-US" sz="4000" dirty="0">
              <a:solidFill>
                <a:schemeClr val="bg1"/>
              </a:solidFill>
            </a:endParaRPr>
          </a:p>
          <a:p>
            <a:pPr algn="ctr"/>
            <a:r>
              <a:rPr lang="en-US" sz="4000" b="1" dirty="0">
                <a:solidFill>
                  <a:schemeClr val="bg1"/>
                </a:solidFill>
              </a:rPr>
              <a:t>NOT SO WITH YOU</a:t>
            </a:r>
          </a:p>
        </p:txBody>
      </p:sp>
    </p:spTree>
    <p:extLst>
      <p:ext uri="{BB962C8B-B14F-4D97-AF65-F5344CB8AC3E}">
        <p14:creationId xmlns:p14="http://schemas.microsoft.com/office/powerpoint/2010/main" val="24058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4034310"/>
          </a:xfrm>
          <a:prstGeom prst="rect">
            <a:avLst/>
          </a:prstGeom>
          <a:noFill/>
        </p:spPr>
        <p:txBody>
          <a:bodyPr wrap="square" rtlCol="0">
            <a:spAutoFit/>
          </a:bodyPr>
          <a:lstStyle/>
          <a:p>
            <a:pPr algn="ctr">
              <a:lnSpc>
                <a:spcPct val="117000"/>
              </a:lnSpc>
            </a:pPr>
            <a:r>
              <a:rPr lang="en-US" sz="4800" dirty="0">
                <a:solidFill>
                  <a:schemeClr val="bg1">
                    <a:lumMod val="85000"/>
                  </a:schemeClr>
                </a:solidFill>
                <a:latin typeface="Century Gothic" panose="020B0502020202020204" pitchFamily="34" charset="0"/>
              </a:rPr>
              <a:t>Matthew 20:17-28</a:t>
            </a:r>
          </a:p>
          <a:p>
            <a:r>
              <a:rPr lang="en-US" sz="4000" dirty="0">
                <a:solidFill>
                  <a:schemeClr val="bg1"/>
                </a:solidFill>
              </a:rPr>
              <a:t>Whoever wants to be great must become a servant. Whoever wants to be first among you must be your slave. That is what the Son of Man has done: He came to serve, not be served—and then to give away his life in exchange for the many who are held hostage.</a:t>
            </a:r>
            <a:endParaRPr lang="en-US" sz="4000" b="1" dirty="0">
              <a:solidFill>
                <a:schemeClr val="bg1"/>
              </a:solidFill>
            </a:endParaRPr>
          </a:p>
        </p:txBody>
      </p:sp>
    </p:spTree>
    <p:extLst>
      <p:ext uri="{BB962C8B-B14F-4D97-AF65-F5344CB8AC3E}">
        <p14:creationId xmlns:p14="http://schemas.microsoft.com/office/powerpoint/2010/main" val="321754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13392D-63E4-ED48-9AFD-FEB9C8CA7DD4}"/>
              </a:ext>
            </a:extLst>
          </p:cNvPr>
          <p:cNvSpPr txBox="1"/>
          <p:nvPr/>
        </p:nvSpPr>
        <p:spPr>
          <a:xfrm>
            <a:off x="422030" y="650631"/>
            <a:ext cx="11430000" cy="2625912"/>
          </a:xfrm>
          <a:prstGeom prst="rect">
            <a:avLst/>
          </a:prstGeom>
          <a:noFill/>
        </p:spPr>
        <p:txBody>
          <a:bodyPr wrap="square" rtlCol="0">
            <a:spAutoFit/>
          </a:bodyPr>
          <a:lstStyle/>
          <a:p>
            <a:pPr algn="ctr">
              <a:lnSpc>
                <a:spcPct val="117000"/>
              </a:lnSpc>
            </a:pPr>
            <a:r>
              <a:rPr lang="en-US" sz="4800" dirty="0">
                <a:solidFill>
                  <a:schemeClr val="bg1"/>
                </a:solidFill>
                <a:latin typeface="Century Gothic" panose="020B0502020202020204" pitchFamily="34" charset="0"/>
              </a:rPr>
              <a:t>Submit to one another . . . </a:t>
            </a:r>
          </a:p>
          <a:p>
            <a:pPr>
              <a:lnSpc>
                <a:spcPct val="117000"/>
              </a:lnSpc>
            </a:pPr>
            <a:endParaRPr lang="en-US" sz="4800" dirty="0">
              <a:solidFill>
                <a:schemeClr val="bg1"/>
              </a:solidFill>
              <a:latin typeface="Century Gothic" panose="020B0502020202020204" pitchFamily="34" charset="0"/>
            </a:endParaRPr>
          </a:p>
          <a:p>
            <a:pPr algn="ctr">
              <a:lnSpc>
                <a:spcPct val="117000"/>
              </a:lnSpc>
            </a:pPr>
            <a:r>
              <a:rPr lang="en-US" sz="4800" dirty="0">
                <a:solidFill>
                  <a:schemeClr val="bg1"/>
                </a:solidFill>
                <a:latin typeface="Century Gothic" panose="020B0502020202020204" pitchFamily="34" charset="0"/>
              </a:rPr>
              <a:t>Who is our model for submission?</a:t>
            </a:r>
            <a:endParaRPr lang="en-US" sz="4000" dirty="0">
              <a:solidFill>
                <a:schemeClr val="bg1"/>
              </a:solidFill>
            </a:endParaRPr>
          </a:p>
        </p:txBody>
      </p:sp>
    </p:spTree>
    <p:extLst>
      <p:ext uri="{BB962C8B-B14F-4D97-AF65-F5344CB8AC3E}">
        <p14:creationId xmlns:p14="http://schemas.microsoft.com/office/powerpoint/2010/main" val="7965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9598DA-94EC-9B44-BA7F-6A54B8532CA6}"/>
              </a:ext>
            </a:extLst>
          </p:cNvPr>
          <p:cNvSpPr>
            <a:spLocks noChangeArrowheads="1"/>
          </p:cNvSpPr>
          <p:nvPr/>
        </p:nvSpPr>
        <p:spPr bwMode="auto">
          <a:xfrm flipV="1">
            <a:off x="-360918" y="1528493"/>
            <a:ext cx="167028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  </a:t>
            </a:r>
            <a:endParaRPr kumimoji="0" lang="en-US" altLang="en-US" sz="214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hlinkClick r:id="rId2"/>
              </a:rPr>
              <a:t>352 × 1920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7" name="Picture 3" descr="Image result for crucifixion">
            <a:hlinkClick r:id="rId2"/>
            <a:extLst>
              <a:ext uri="{FF2B5EF4-FFF2-40B4-BE49-F238E27FC236}">
                <a16:creationId xmlns:a16="http://schemas.microsoft.com/office/drawing/2014/main" id="{35F9F843-6232-5847-8114-040A1115ED46}"/>
              </a:ext>
            </a:extLst>
          </p:cNvPr>
          <p:cNvPicPr>
            <a:picLocks noChangeAspect="1" noChangeArrowheads="1"/>
          </p:cNvPicPr>
          <p:nvPr/>
        </p:nvPicPr>
        <p:blipFill rotWithShape="1">
          <a:blip r:embed="rId3">
            <a:extLst>
              <a:ext uri="{BEBA8EAE-BF5A-486C-A8C5-ECC9F3942E4B}">
                <a14:imgProps xmlns:a14="http://schemas.microsoft.com/office/drawing/2010/main">
                  <a14:imgLayer>
                    <a14:imgEffect>
                      <a14:sharpenSoften amount="81000"/>
                    </a14:imgEffect>
                    <a14:imgEffect>
                      <a14:brightnessContrast bright="22000" contrast="1000"/>
                    </a14:imgEffect>
                  </a14:imgLayer>
                </a14:imgProps>
              </a:ext>
              <a:ext uri="{28A0092B-C50C-407E-A947-70E740481C1C}">
                <a14:useLocalDpi xmlns:a14="http://schemas.microsoft.com/office/drawing/2010/main" val="0"/>
              </a:ext>
            </a:extLst>
          </a:blip>
          <a:srcRect l="2326" t="2238" r="5038" b="3414"/>
          <a:stretch/>
        </p:blipFill>
        <p:spPr bwMode="auto">
          <a:xfrm>
            <a:off x="4132385" y="334108"/>
            <a:ext cx="4202723" cy="6101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333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339</Words>
  <Application>Microsoft Office PowerPoint</Application>
  <PresentationFormat>Widescreen</PresentationFormat>
  <Paragraphs>59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Hill</dc:creator>
  <cp:lastModifiedBy>Charles palmer</cp:lastModifiedBy>
  <cp:revision>6</cp:revision>
  <cp:lastPrinted>2019-10-06T15:15:07Z</cp:lastPrinted>
  <dcterms:created xsi:type="dcterms:W3CDTF">2019-10-06T14:25:56Z</dcterms:created>
  <dcterms:modified xsi:type="dcterms:W3CDTF">2019-10-06T21:02:04Z</dcterms:modified>
</cp:coreProperties>
</file>