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  <p:sldMasterId id="2147483936" r:id="rId2"/>
  </p:sldMasterIdLst>
  <p:notesMasterIdLst>
    <p:notesMasterId r:id="rId26"/>
  </p:notesMasterIdLst>
  <p:handoutMasterIdLst>
    <p:handoutMasterId r:id="rId27"/>
  </p:handoutMasterIdLst>
  <p:sldIdLst>
    <p:sldId id="586" r:id="rId3"/>
    <p:sldId id="587" r:id="rId4"/>
    <p:sldId id="593" r:id="rId5"/>
    <p:sldId id="601" r:id="rId6"/>
    <p:sldId id="602" r:id="rId7"/>
    <p:sldId id="603" r:id="rId8"/>
    <p:sldId id="600" r:id="rId9"/>
    <p:sldId id="644" r:id="rId10"/>
    <p:sldId id="605" r:id="rId11"/>
    <p:sldId id="606" r:id="rId12"/>
    <p:sldId id="611" r:id="rId13"/>
    <p:sldId id="614" r:id="rId14"/>
    <p:sldId id="608" r:id="rId15"/>
    <p:sldId id="609" r:id="rId16"/>
    <p:sldId id="607" r:id="rId17"/>
    <p:sldId id="645" r:id="rId18"/>
    <p:sldId id="610" r:id="rId19"/>
    <p:sldId id="646" r:id="rId20"/>
    <p:sldId id="604" r:id="rId21"/>
    <p:sldId id="647" r:id="rId22"/>
    <p:sldId id="613" r:id="rId23"/>
    <p:sldId id="585" r:id="rId24"/>
    <p:sldId id="336" r:id="rId25"/>
  </p:sldIdLst>
  <p:sldSz cx="9144000" cy="6858000" type="screen4x3"/>
  <p:notesSz cx="7077075" cy="9077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216D"/>
    <a:srgbClr val="BCA4DC"/>
    <a:srgbClr val="E7DEF2"/>
    <a:srgbClr val="9587F9"/>
    <a:srgbClr val="FFCC66"/>
    <a:srgbClr val="FFCC00"/>
    <a:srgbClr val="C4E59F"/>
    <a:srgbClr val="8A9FD2"/>
    <a:srgbClr val="005426"/>
    <a:srgbClr val="002E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21" autoAdjust="0"/>
    <p:restoredTop sz="94747" autoAdjust="0"/>
  </p:normalViewPr>
  <p:slideViewPr>
    <p:cSldViewPr>
      <p:cViewPr>
        <p:scale>
          <a:sx n="60" d="100"/>
          <a:sy n="60" d="100"/>
        </p:scale>
        <p:origin x="-156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DB0D3-AE30-43A5-9CA4-A4F1A4CAF301}" type="datetimeFigureOut">
              <a:rPr lang="en-US" smtClean="0"/>
              <a:pPr/>
              <a:t>6/28/2015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1883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621883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8737F-20B8-4DFB-966D-0CADFC4E49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5A8F3-6317-4CC7-9359-3E373B531DA6}" type="datetimeFigureOut">
              <a:rPr lang="en-US" smtClean="0"/>
              <a:pPr/>
              <a:t>6/28/2015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311730"/>
            <a:ext cx="5661660" cy="4084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1883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621883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C168E-E480-4E4E-BA96-BE2FBFD9D4C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5E53E-A07D-48E1-8CFF-3908439F898F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6/28/2015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6/28/2015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6/28/2015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6/28/2015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6/28/2015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6/28/2015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6/28/2015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6/28/2015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6/28/2015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6/28/2015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6/28/2015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6/28/2015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6/28/2015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6/28/2015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6/28/2015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6/28/2015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6/28/2015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6/28/2015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6/28/2015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6/28/2015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6/28/2015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6/28/2015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AA7DD09-8455-4E2E-8A9A-B00B27C6222D}" type="datetimeFigureOut">
              <a:rPr lang="en-US" smtClean="0"/>
              <a:pPr/>
              <a:t>6/28/2015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2C08914-1238-4DB0-B7D0-9883C83125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AA7DD09-8455-4E2E-8A9A-B00B27C6222D}" type="datetimeFigureOut">
              <a:rPr lang="en-US" smtClean="0">
                <a:solidFill>
                  <a:prstClr val="black"/>
                </a:solidFill>
              </a:rPr>
              <a:pPr/>
              <a:t>6/28/2015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2C08914-1238-4DB0-B7D0-9883C83125D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59000"/>
            <a:lum/>
          </a:blip>
          <a:srcRect/>
          <a:stretch>
            <a:fillRect t="-33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4800600"/>
            <a:ext cx="507061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Safety-Killer:</a:t>
            </a:r>
          </a:p>
          <a:p>
            <a:r>
              <a:rPr lang="en-US" sz="3200" dirty="0" smtClean="0"/>
              <a:t>Trying to Control Others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0" y="685800"/>
            <a:ext cx="7547259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4C216D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haroni" pitchFamily="2" charset="-79"/>
                <a:cs typeface="Aharoni" pitchFamily="2" charset="-79"/>
              </a:rPr>
              <a:t>How to Be </a:t>
            </a:r>
          </a:p>
          <a:p>
            <a:pPr algn="ctr"/>
            <a:r>
              <a:rPr lang="en-US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4C216D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haroni" pitchFamily="2" charset="-79"/>
                <a:cs typeface="Aharoni" pitchFamily="2" charset="-79"/>
              </a:rPr>
              <a:t>a Safe Person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4C216D"/>
              </a:solidFill>
              <a:effectLst>
                <a:outerShdw blurRad="50800" algn="tl" rotWithShape="0">
                  <a:srgbClr val="000000"/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400" y="5334000"/>
            <a:ext cx="2449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Ephesians 4:29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1125" indent="-1588">
              <a:buNone/>
            </a:pPr>
            <a:r>
              <a:rPr lang="en-US" baseline="30000" dirty="0" smtClean="0"/>
              <a:t>     13 </a:t>
            </a:r>
            <a:r>
              <a:rPr lang="en-US" dirty="0" smtClean="0"/>
              <a:t>Who is wise and understanding among you? Let them show it by their good life, by deeds done in the humility that comes from wisdom. </a:t>
            </a:r>
            <a:r>
              <a:rPr lang="en-US" baseline="30000" dirty="0" smtClean="0"/>
              <a:t>14 </a:t>
            </a:r>
            <a:r>
              <a:rPr lang="en-US" dirty="0" smtClean="0"/>
              <a:t>But if you harbor bitter envy and selfish ambition in your hearts, do not boast about it or deny the truth. </a:t>
            </a:r>
            <a:r>
              <a:rPr lang="en-US" baseline="30000" dirty="0" smtClean="0"/>
              <a:t>15 </a:t>
            </a:r>
            <a:r>
              <a:rPr lang="en-US" dirty="0" smtClean="0"/>
              <a:t>Such “wisdom” does not come down from heaven but is earthly, unspiritual, demonic. </a:t>
            </a:r>
            <a:r>
              <a:rPr lang="en-US" baseline="30000" dirty="0" smtClean="0"/>
              <a:t>16 </a:t>
            </a:r>
            <a:r>
              <a:rPr lang="en-US" dirty="0" smtClean="0"/>
              <a:t>For where you have envy and selfish ambition, there you find disorder and every evil practice.</a:t>
            </a:r>
          </a:p>
          <a:p>
            <a:pPr marL="111125" indent="-1588">
              <a:buNone/>
            </a:pPr>
            <a:r>
              <a:rPr lang="en-US" baseline="30000" dirty="0" smtClean="0"/>
              <a:t>     17 </a:t>
            </a:r>
            <a:r>
              <a:rPr lang="en-US" dirty="0" smtClean="0"/>
              <a:t>But the wisdom that comes from heaven is first of all pure; then peace-loving, considerate, </a:t>
            </a:r>
            <a:r>
              <a:rPr lang="en-US" b="1" dirty="0" smtClean="0"/>
              <a:t>submissive, </a:t>
            </a:r>
            <a:r>
              <a:rPr lang="en-US" dirty="0" smtClean="0"/>
              <a:t>full of mercy and good fruit, impartial and sincere.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James 3:13-17 </a:t>
            </a:r>
            <a:r>
              <a:rPr lang="en-US" sz="2000" dirty="0" smtClean="0"/>
              <a:t>NIV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y stor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762000"/>
            <a:ext cx="5867400" cy="499740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5715000"/>
            <a:ext cx="4040188" cy="7620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dirty="0" smtClean="0"/>
              <a:t>Looking for somebody </a:t>
            </a:r>
          </a:p>
          <a:p>
            <a:pPr algn="ctr"/>
            <a:r>
              <a:rPr lang="en-US" dirty="0" smtClean="0"/>
              <a:t>to rescue me (&amp; run my life)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724400" y="5715000"/>
            <a:ext cx="4041775" cy="76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Looking for somebody to </a:t>
            </a:r>
          </a:p>
          <a:p>
            <a:r>
              <a:rPr lang="en-US" dirty="0" smtClean="0"/>
              <a:t>rescue (&amp; to run her life) </a:t>
            </a:r>
          </a:p>
        </p:txBody>
      </p:sp>
      <p:pic>
        <p:nvPicPr>
          <p:cNvPr id="18" name="Content Placeholder 17" descr="woman-standing-clipart-child_a_girl_snacking_on_potato_chips_drawn_in_a_cartoon_style_0515-1002-0103-5954_SMU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228600" y="685800"/>
            <a:ext cx="4572000" cy="4572000"/>
          </a:xfrm>
        </p:spPr>
      </p:pic>
      <p:pic>
        <p:nvPicPr>
          <p:cNvPr id="16" name="Content Placeholder 15" descr="Armor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419600" y="594284"/>
            <a:ext cx="4288123" cy="47190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book that changed my life</a:t>
            </a:r>
            <a:endParaRPr lang="en-US" dirty="0"/>
          </a:p>
        </p:txBody>
      </p:sp>
      <p:pic>
        <p:nvPicPr>
          <p:cNvPr id="6" name="Content Placeholder 5" descr="choice theor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600200"/>
            <a:ext cx="2687702" cy="4114800"/>
          </a:xfrm>
        </p:spPr>
      </p:pic>
      <p:sp>
        <p:nvSpPr>
          <p:cNvPr id="7" name="TextBox 6"/>
          <p:cNvSpPr txBox="1"/>
          <p:nvPr/>
        </p:nvSpPr>
        <p:spPr>
          <a:xfrm>
            <a:off x="3657601" y="1676400"/>
            <a:ext cx="5181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Lies of “external control psychology”</a:t>
            </a:r>
          </a:p>
          <a:p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I can make other people do what I </a:t>
            </a:r>
          </a:p>
          <a:p>
            <a:pPr marL="457200" indent="-457200"/>
            <a:r>
              <a:rPr lang="en-US" sz="2000" dirty="0" smtClean="0"/>
              <a:t>	want them to do even if they don’t </a:t>
            </a:r>
          </a:p>
          <a:p>
            <a:pPr marL="457200" indent="-457200"/>
            <a:r>
              <a:rPr lang="en-US" sz="2000" dirty="0" smtClean="0"/>
              <a:t>      want to do it.</a:t>
            </a:r>
          </a:p>
          <a:p>
            <a:pPr marL="457200" indent="-457200"/>
            <a:endParaRPr lang="en-US" sz="2000" dirty="0" smtClean="0"/>
          </a:p>
          <a:p>
            <a:pPr marL="457200" indent="-457200">
              <a:buAutoNum type="arabicPeriod" startAt="2"/>
            </a:pPr>
            <a:r>
              <a:rPr lang="en-US" sz="2000" dirty="0" smtClean="0"/>
              <a:t>Other people can control how I think, act, and feel. </a:t>
            </a:r>
          </a:p>
          <a:p>
            <a:pPr marL="457200" indent="-457200"/>
            <a:endParaRPr lang="en-US" sz="2000" dirty="0" smtClean="0"/>
          </a:p>
          <a:p>
            <a:pPr marL="457200" indent="-457200" algn="r"/>
            <a:r>
              <a:rPr lang="en-US" sz="1200" dirty="0" smtClean="0"/>
              <a:t>p. 16</a:t>
            </a:r>
          </a:p>
          <a:p>
            <a:pPr marL="457200" indent="-457200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/>
          <a:lstStyle/>
          <a:p>
            <a:pPr marL="111125" indent="-1588">
              <a:lnSpc>
                <a:spcPct val="200000"/>
              </a:lnSpc>
              <a:buNone/>
            </a:pPr>
            <a:r>
              <a:rPr lang="en-US" dirty="0" smtClean="0"/>
              <a:t>   “It is hard…to love someone who wants to control and change you or someone you want to control and change.”</a:t>
            </a:r>
          </a:p>
          <a:p>
            <a:pPr marL="111125" indent="-1588" algn="r">
              <a:lnSpc>
                <a:spcPct val="200000"/>
              </a:lnSpc>
              <a:buNone/>
            </a:pPr>
            <a:r>
              <a:rPr lang="en-US" sz="2000" i="1" dirty="0" smtClean="0"/>
              <a:t>Choice Theory, </a:t>
            </a:r>
            <a:r>
              <a:rPr lang="en-US" sz="2000" dirty="0" smtClean="0"/>
              <a:t>p. 35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/>
          <a:lstStyle/>
          <a:p>
            <a:pPr marL="880110" lvl="1" indent="-514350">
              <a:buFont typeface="Arial" pitchFamily="34" charset="0"/>
              <a:buChar char="•"/>
            </a:pPr>
            <a:r>
              <a:rPr lang="en-US" sz="3200" dirty="0" smtClean="0"/>
              <a:t>Complaining</a:t>
            </a:r>
          </a:p>
          <a:p>
            <a:pPr marL="880110" lvl="1" indent="-514350">
              <a:buFont typeface="Arial" pitchFamily="34" charset="0"/>
              <a:buChar char="•"/>
            </a:pPr>
            <a:r>
              <a:rPr lang="en-US" sz="3200" dirty="0" smtClean="0"/>
              <a:t>Criticizing</a:t>
            </a:r>
          </a:p>
          <a:p>
            <a:pPr marL="880110" lvl="1" indent="-514350">
              <a:buFont typeface="Arial" pitchFamily="34" charset="0"/>
              <a:buChar char="•"/>
            </a:pPr>
            <a:r>
              <a:rPr lang="en-US" sz="3200" dirty="0" smtClean="0"/>
              <a:t>Nagging</a:t>
            </a:r>
          </a:p>
          <a:p>
            <a:pPr marL="880110" lvl="1" indent="-514350">
              <a:buFont typeface="Arial" pitchFamily="34" charset="0"/>
              <a:buChar char="•"/>
            </a:pPr>
            <a:r>
              <a:rPr lang="en-US" sz="3200" dirty="0" smtClean="0"/>
              <a:t>Threatening</a:t>
            </a:r>
          </a:p>
          <a:p>
            <a:pPr marL="880110" lvl="1" indent="-514350">
              <a:buFont typeface="Arial" pitchFamily="34" charset="0"/>
              <a:buChar char="•"/>
            </a:pPr>
            <a:r>
              <a:rPr lang="en-US" sz="3200" dirty="0" smtClean="0"/>
              <a:t>Appeasing (to manage others’ emotions”</a:t>
            </a:r>
          </a:p>
          <a:p>
            <a:pPr marL="880110" lvl="1" indent="-514350">
              <a:buFont typeface="Arial" pitchFamily="34" charset="0"/>
              <a:buChar char="•"/>
            </a:pPr>
            <a:r>
              <a:rPr lang="en-US" sz="3200" dirty="0" smtClean="0"/>
              <a:t>Quarreling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are some of the things we do to try to control others?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Because they work. Sometimes we can get other people to do to what we want.</a:t>
            </a:r>
          </a:p>
          <a:p>
            <a:endParaRPr lang="en-US" dirty="0" smtClean="0"/>
          </a:p>
          <a:p>
            <a:r>
              <a:rPr lang="en-US" dirty="0" smtClean="0"/>
              <a:t>The price?  We can’t have the safe, healthy relationships we need and long for. </a:t>
            </a:r>
          </a:p>
          <a:p>
            <a:pPr>
              <a:buNone/>
            </a:pPr>
            <a:r>
              <a:rPr lang="en-US" dirty="0" smtClean="0"/>
              <a:t>      A relationship where one person is trying to control the other is not healthy.</a:t>
            </a:r>
          </a:p>
          <a:p>
            <a:pPr marL="111125" indent="-1588"/>
            <a:endParaRPr lang="en-US" dirty="0" smtClean="0"/>
          </a:p>
          <a:p>
            <a:pPr marL="111125" indent="-1588">
              <a:buNone/>
            </a:pPr>
            <a:r>
              <a:rPr lang="en-US" sz="2800" b="1" i="1" dirty="0" smtClean="0">
                <a:solidFill>
                  <a:srgbClr val="C00000"/>
                </a:solidFill>
                <a:latin typeface="Corbel" pitchFamily="34" charset="0"/>
              </a:rPr>
              <a:t>	    Control </a:t>
            </a:r>
            <a:r>
              <a:rPr lang="en-US" sz="2800" b="1" dirty="0" smtClean="0">
                <a:solidFill>
                  <a:srgbClr val="C00000"/>
                </a:solidFill>
                <a:latin typeface="Corbel" pitchFamily="34" charset="0"/>
              </a:rPr>
              <a:t> is a counterfeit for </a:t>
            </a:r>
            <a:r>
              <a:rPr lang="en-US" sz="2800" b="1" i="1" dirty="0" smtClean="0">
                <a:solidFill>
                  <a:srgbClr val="C00000"/>
                </a:solidFill>
                <a:latin typeface="Corbel" pitchFamily="34" charset="0"/>
              </a:rPr>
              <a:t>feeling loved. </a:t>
            </a:r>
          </a:p>
          <a:p>
            <a:pPr marL="111125" indent="-1588"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Corbel" pitchFamily="34" charset="0"/>
              </a:rPr>
              <a:t>Like pornography, at first it feels like intimacy, but it doesn’t satisfy our hearts.</a:t>
            </a:r>
            <a:endParaRPr lang="en-US" sz="2800" b="1" i="1" dirty="0">
              <a:solidFill>
                <a:srgbClr val="C00000"/>
              </a:solidFill>
              <a:latin typeface="Corbe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Why do we use </a:t>
            </a:r>
            <a:br>
              <a:rPr lang="en-US" dirty="0" smtClean="0"/>
            </a:br>
            <a:r>
              <a:rPr lang="en-US" dirty="0" smtClean="0"/>
              <a:t>“the deadly habits of control”?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1125" indent="-1588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aseline="30000" dirty="0" smtClean="0"/>
              <a:t>14 </a:t>
            </a:r>
            <a:r>
              <a:rPr lang="en-US" dirty="0" smtClean="0"/>
              <a:t>Do everything without </a:t>
            </a:r>
            <a:r>
              <a:rPr lang="en-US" b="1" dirty="0" smtClean="0"/>
              <a:t>complaining</a:t>
            </a:r>
            <a:r>
              <a:rPr lang="en-US" dirty="0" smtClean="0"/>
              <a:t> and </a:t>
            </a:r>
            <a:r>
              <a:rPr lang="en-US" b="1" dirty="0" smtClean="0"/>
              <a:t>arguing, </a:t>
            </a:r>
          </a:p>
          <a:p>
            <a:pPr marL="111125" indent="-1588">
              <a:buNone/>
            </a:pPr>
            <a:endParaRPr lang="en-US" dirty="0" smtClean="0"/>
          </a:p>
          <a:p>
            <a:pPr marL="111125" indent="-1588">
              <a:buNone/>
            </a:pPr>
            <a:r>
              <a:rPr lang="en-US" baseline="30000" dirty="0" smtClean="0"/>
              <a:t>15 </a:t>
            </a:r>
            <a:r>
              <a:rPr lang="en-US" dirty="0" smtClean="0"/>
              <a:t>so that no one can criticize you. Live clean, innocent lives as children of God, shining like bright lights in a world full of crooked and perverse people.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Philippians 2:14-15 </a:t>
            </a:r>
            <a:r>
              <a:rPr lang="en-US" sz="1600" dirty="0" smtClean="0"/>
              <a:t>NLT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1125" indent="-1588">
              <a:lnSpc>
                <a:spcPct val="150000"/>
              </a:lnSpc>
              <a:buNone/>
            </a:pPr>
            <a:r>
              <a:rPr lang="en-US" dirty="0" smtClean="0"/>
              <a:t>	     The qualifications for church leaders (elders) include that they must be:</a:t>
            </a:r>
          </a:p>
          <a:p>
            <a:pPr marL="111125" indent="-1588">
              <a:lnSpc>
                <a:spcPct val="150000"/>
              </a:lnSpc>
            </a:pPr>
            <a:r>
              <a:rPr lang="en-US" dirty="0" smtClean="0"/>
              <a:t> “gentle” and </a:t>
            </a:r>
          </a:p>
          <a:p>
            <a:pPr marL="111125" indent="-1588">
              <a:lnSpc>
                <a:spcPct val="150000"/>
              </a:lnSpc>
            </a:pPr>
            <a:r>
              <a:rPr lang="en-US" dirty="0" smtClean="0"/>
              <a:t>“not quarrelsome.”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 Timothy 3:3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1125" indent="-1588">
              <a:buNone/>
            </a:pPr>
            <a:r>
              <a:rPr lang="en-US" dirty="0" smtClean="0"/>
              <a:t>   And the Lord's servant </a:t>
            </a:r>
            <a:r>
              <a:rPr lang="en-US" b="1" dirty="0" smtClean="0"/>
              <a:t>must not quarrel; </a:t>
            </a:r>
            <a:r>
              <a:rPr lang="en-US" dirty="0" smtClean="0"/>
              <a:t>instead, he must be kind to everyone, able to teach, not resentful. </a:t>
            </a:r>
          </a:p>
          <a:p>
            <a:pPr marL="111125" indent="-1588">
              <a:buNone/>
            </a:pPr>
            <a:r>
              <a:rPr lang="en-US" dirty="0" smtClean="0"/>
              <a:t>   Those who oppose him he must gently instruct, in the hope that God will grant them repentance leading them to a knowledge of the truth.</a:t>
            </a:r>
          </a:p>
          <a:p>
            <a:pPr marL="111125" indent="-1588">
              <a:buNone/>
            </a:pPr>
            <a:endParaRPr lang="en-US" dirty="0" smtClean="0"/>
          </a:p>
          <a:p>
            <a:pPr marL="111125" indent="-1588" algn="ctr">
              <a:buNone/>
            </a:pPr>
            <a:r>
              <a:rPr lang="en-US" sz="2400" i="1" dirty="0" smtClean="0">
                <a:solidFill>
                  <a:srgbClr val="C00000"/>
                </a:solidFill>
              </a:rPr>
              <a:t>What does this look like?</a:t>
            </a:r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 Timothy 2:24-25 </a:t>
            </a:r>
            <a:r>
              <a:rPr lang="en-US" sz="2000" dirty="0" smtClean="0"/>
              <a:t>NIV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6450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Be a church that is </a:t>
            </a:r>
          </a:p>
          <a:p>
            <a:pPr algn="ctr">
              <a:buNone/>
            </a:pPr>
            <a:r>
              <a:rPr lang="en-US" sz="5400" i="1" dirty="0" smtClean="0"/>
              <a:t>great at relationships.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One of Our Core Values…..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Knight &amp; the Minstrel</a:t>
            </a:r>
            <a:endParaRPr lang="en-US" dirty="0"/>
          </a:p>
        </p:txBody>
      </p:sp>
      <p:pic>
        <p:nvPicPr>
          <p:cNvPr id="5" name="Content Placeholder 11" descr="knight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4501" y="1320322"/>
            <a:ext cx="3521299" cy="4699478"/>
          </a:xfrm>
        </p:spPr>
      </p:pic>
      <p:pic>
        <p:nvPicPr>
          <p:cNvPr id="6" name="Content Placeholder 9" descr="minstre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98206" y="1752600"/>
            <a:ext cx="41148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295400"/>
            <a:ext cx="3733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 “Sing a song that reminds people of who I created them to be.”  </a:t>
            </a:r>
            <a:endParaRPr lang="en-US" sz="3600" dirty="0"/>
          </a:p>
        </p:txBody>
      </p:sp>
      <p:pic>
        <p:nvPicPr>
          <p:cNvPr id="9" name="Picture 8" descr="minstr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914400"/>
            <a:ext cx="50292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3887" indent="-514350">
              <a:buNone/>
            </a:pPr>
            <a:r>
              <a:rPr lang="en-US" dirty="0" smtClean="0"/>
              <a:t>1.  Which of the “Deadly Habits of Control” are the greatest challenge for you?</a:t>
            </a:r>
          </a:p>
          <a:p>
            <a:pPr marL="624078" indent="-514350">
              <a:buNone/>
            </a:pPr>
            <a:r>
              <a:rPr lang="en-US" sz="800" dirty="0" smtClean="0"/>
              <a:t>  </a:t>
            </a:r>
          </a:p>
          <a:p>
            <a:pPr marL="880110" lvl="1" indent="-514350">
              <a:buFont typeface="Arial" pitchFamily="34" charset="0"/>
              <a:buChar char="•"/>
            </a:pPr>
            <a:r>
              <a:rPr lang="en-US" dirty="0" smtClean="0"/>
              <a:t>Complaining</a:t>
            </a:r>
          </a:p>
          <a:p>
            <a:pPr marL="880110" lvl="1" indent="-514350">
              <a:buFont typeface="Arial" pitchFamily="34" charset="0"/>
              <a:buChar char="•"/>
            </a:pPr>
            <a:r>
              <a:rPr lang="en-US" dirty="0" smtClean="0"/>
              <a:t>Criticizing</a:t>
            </a:r>
          </a:p>
          <a:p>
            <a:pPr marL="880110" lvl="1" indent="-514350">
              <a:buFont typeface="Arial" pitchFamily="34" charset="0"/>
              <a:buChar char="•"/>
            </a:pPr>
            <a:r>
              <a:rPr lang="en-US" dirty="0" smtClean="0"/>
              <a:t>Nagging</a:t>
            </a:r>
          </a:p>
          <a:p>
            <a:pPr marL="880110" lvl="1" indent="-514350">
              <a:buFont typeface="Arial" pitchFamily="34" charset="0"/>
              <a:buChar char="•"/>
            </a:pPr>
            <a:r>
              <a:rPr lang="en-US" dirty="0" smtClean="0"/>
              <a:t>Threatening</a:t>
            </a:r>
          </a:p>
          <a:p>
            <a:pPr marL="880110" lvl="1" indent="-514350">
              <a:buFont typeface="Arial" pitchFamily="34" charset="0"/>
              <a:buChar char="•"/>
            </a:pPr>
            <a:r>
              <a:rPr lang="en-US" dirty="0" smtClean="0"/>
              <a:t>Appeasing (to manage others’ emotions”</a:t>
            </a:r>
          </a:p>
          <a:p>
            <a:pPr marL="880110" lvl="1" indent="-514350">
              <a:buFont typeface="Arial" pitchFamily="34" charset="0"/>
              <a:buChar char="•"/>
            </a:pPr>
            <a:r>
              <a:rPr lang="en-US" dirty="0" smtClean="0"/>
              <a:t>Quarreling</a:t>
            </a:r>
          </a:p>
          <a:p>
            <a:pPr marL="624078" indent="-514350">
              <a:buNone/>
            </a:pPr>
            <a:endParaRPr lang="en-US" dirty="0" smtClean="0"/>
          </a:p>
          <a:p>
            <a:pPr marL="624078" indent="-514350">
              <a:buNone/>
            </a:pPr>
            <a:r>
              <a:rPr lang="en-US" dirty="0" smtClean="0"/>
              <a:t>2.  Is there something you would like to learn to do differently in this are to become a safer person? </a:t>
            </a:r>
          </a:p>
          <a:p>
            <a:pPr marL="624078" indent="-514350">
              <a:buFont typeface="+mj-lt"/>
              <a:buAutoNum type="arabicPeriod" startAt="2"/>
            </a:pPr>
            <a:endParaRPr lang="en-US" dirty="0" smtClean="0"/>
          </a:p>
          <a:p>
            <a:pPr marL="880110" lvl="1" indent="-5143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Table Sharing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5000" y="1600200"/>
            <a:ext cx="6781800" cy="4525963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4400" dirty="0" smtClean="0"/>
              <a:t>Gossip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4400" dirty="0" smtClean="0"/>
              <a:t>Defensiveness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4400" dirty="0" smtClean="0"/>
              <a:t>Blame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4400" dirty="0" smtClean="0"/>
              <a:t>Judging motives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4400" dirty="0" smtClean="0"/>
              <a:t>Taking offense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4400" b="1" i="1" dirty="0" smtClean="0"/>
              <a:t>Control</a:t>
            </a:r>
            <a:endParaRPr lang="en-US" sz="44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Six Safety Killers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8153400" cy="4525963"/>
          </a:xfrm>
        </p:spPr>
        <p:txBody>
          <a:bodyPr>
            <a:normAutofit/>
          </a:bodyPr>
          <a:lstStyle/>
          <a:p>
            <a:pPr marL="365125" indent="-19050">
              <a:buNone/>
            </a:pPr>
            <a:r>
              <a:rPr lang="en-US" sz="3600" dirty="0" smtClean="0"/>
              <a:t>     Let no unwholesome talk come out of your mouths, </a:t>
            </a:r>
          </a:p>
          <a:p>
            <a:pPr marL="365125" indent="-19050">
              <a:buNone/>
            </a:pPr>
            <a:r>
              <a:rPr lang="en-US" sz="3600" dirty="0" smtClean="0"/>
              <a:t>     but only what is helpful for building others up.</a:t>
            </a:r>
            <a:endParaRPr lang="en-US" sz="36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Ephesians 4:29 </a:t>
            </a:r>
            <a:r>
              <a:rPr lang="en-US" sz="2400" dirty="0" smtClean="0"/>
              <a:t>NIV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05000"/>
            <a:ext cx="8153400" cy="4297363"/>
          </a:xfrm>
        </p:spPr>
        <p:txBody>
          <a:bodyPr>
            <a:normAutofit/>
          </a:bodyPr>
          <a:lstStyle/>
          <a:p>
            <a:pPr marL="365125" indent="-19050">
              <a:buNone/>
            </a:pPr>
            <a:r>
              <a:rPr lang="en-US" sz="3600" dirty="0" smtClean="0"/>
              <a:t>   Let no unwholesome talk…</a:t>
            </a:r>
          </a:p>
          <a:p>
            <a:pPr marL="365125" indent="-19050">
              <a:buNone/>
            </a:pPr>
            <a:endParaRPr lang="en-US" sz="3600" dirty="0" smtClean="0"/>
          </a:p>
          <a:p>
            <a:pPr marL="365125" indent="-19050">
              <a:buNone/>
            </a:pPr>
            <a:r>
              <a:rPr lang="en-US" sz="3600" dirty="0" smtClean="0"/>
              <a:t>	   but only what is helpful… </a:t>
            </a:r>
            <a:endParaRPr lang="en-US" sz="36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Ephesians 4:29 </a:t>
            </a:r>
            <a:r>
              <a:rPr lang="en-US" sz="2400" dirty="0" smtClean="0"/>
              <a:t>NIV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05000"/>
            <a:ext cx="8153400" cy="4297363"/>
          </a:xfrm>
        </p:spPr>
        <p:txBody>
          <a:bodyPr>
            <a:normAutofit/>
          </a:bodyPr>
          <a:lstStyle/>
          <a:p>
            <a:pPr marL="365125" indent="-19050">
              <a:buNone/>
            </a:pPr>
            <a:r>
              <a:rPr lang="en-US" sz="3600" dirty="0" smtClean="0"/>
              <a:t>   Let no…</a:t>
            </a:r>
          </a:p>
          <a:p>
            <a:pPr marL="365125" indent="-19050">
              <a:buNone/>
            </a:pPr>
            <a:endParaRPr lang="en-US" sz="3600" dirty="0" smtClean="0"/>
          </a:p>
          <a:p>
            <a:pPr marL="365125" indent="-19050">
              <a:buNone/>
            </a:pPr>
            <a:r>
              <a:rPr lang="en-US" sz="3600" dirty="0" smtClean="0"/>
              <a:t>	   but only… </a:t>
            </a:r>
            <a:endParaRPr lang="en-US" sz="36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Ephesians 4:29 </a:t>
            </a:r>
            <a:r>
              <a:rPr lang="en-US" sz="2400" dirty="0" smtClean="0"/>
              <a:t>NIV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09600" y="533400"/>
            <a:ext cx="3962400" cy="762000"/>
          </a:xfrm>
        </p:spPr>
        <p:txBody>
          <a:bodyPr/>
          <a:lstStyle/>
          <a:p>
            <a:pPr algn="ctr"/>
            <a:r>
              <a:rPr lang="en-US" dirty="0" smtClean="0"/>
              <a:t>SAFETY-KILLER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4724400" y="533400"/>
            <a:ext cx="4041775" cy="762000"/>
          </a:xfrm>
        </p:spPr>
        <p:txBody>
          <a:bodyPr/>
          <a:lstStyle/>
          <a:p>
            <a:pPr algn="ctr"/>
            <a:r>
              <a:rPr lang="en-US" dirty="0" smtClean="0"/>
              <a:t>SAFETY-BUILDER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609600" y="1524000"/>
            <a:ext cx="3962400" cy="4724400"/>
          </a:xfrm>
          <a:noFill/>
          <a:ln>
            <a:solidFill>
              <a:schemeClr val="accent1"/>
            </a:solidFill>
          </a:ln>
        </p:spPr>
        <p:txBody>
          <a:bodyPr/>
          <a:lstStyle/>
          <a:p>
            <a:pPr marL="111125" indent="-1588">
              <a:buNone/>
              <a:tabLst>
                <a:tab pos="393700" algn="l"/>
              </a:tabLst>
            </a:pPr>
            <a:r>
              <a:rPr lang="en-US" sz="2200" b="1" dirty="0" smtClean="0"/>
              <a:t>CONTROL. </a:t>
            </a:r>
          </a:p>
          <a:p>
            <a:pPr marL="111125" indent="-1588">
              <a:buNone/>
              <a:tabLst>
                <a:tab pos="393700" algn="l"/>
              </a:tabLst>
            </a:pPr>
            <a:endParaRPr lang="en-US" b="1" dirty="0" smtClean="0"/>
          </a:p>
          <a:p>
            <a:pPr marL="111125" indent="-1588">
              <a:buNone/>
              <a:tabLst>
                <a:tab pos="393700" algn="l"/>
              </a:tabLst>
            </a:pPr>
            <a:r>
              <a:rPr lang="en-US" dirty="0" smtClean="0"/>
              <a:t>I try to get others to change how they think, feel, and act. </a:t>
            </a:r>
            <a:endParaRPr lang="en-US" i="1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724400" y="1524000"/>
            <a:ext cx="4041775" cy="47244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111125" indent="-1588">
              <a:buNone/>
            </a:pPr>
            <a:r>
              <a:rPr lang="en-US" sz="2200" b="1" dirty="0" smtClean="0"/>
              <a:t>“WE ADMITTED WE WERE POWERLESS OVER …</a:t>
            </a:r>
          </a:p>
          <a:p>
            <a:pPr marL="111125" indent="-1588"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9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09600" y="533400"/>
            <a:ext cx="3962400" cy="762000"/>
          </a:xfrm>
        </p:spPr>
        <p:txBody>
          <a:bodyPr/>
          <a:lstStyle/>
          <a:p>
            <a:pPr algn="ctr"/>
            <a:r>
              <a:rPr lang="en-US" dirty="0" smtClean="0"/>
              <a:t>SAFETY-KILLER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4724400" y="533400"/>
            <a:ext cx="4041775" cy="762000"/>
          </a:xfrm>
        </p:spPr>
        <p:txBody>
          <a:bodyPr/>
          <a:lstStyle/>
          <a:p>
            <a:pPr algn="ctr"/>
            <a:r>
              <a:rPr lang="en-US" dirty="0" smtClean="0"/>
              <a:t>SAFETY-BUILDER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609600" y="1524000"/>
            <a:ext cx="3962400" cy="4724400"/>
          </a:xfrm>
          <a:noFill/>
          <a:ln>
            <a:solidFill>
              <a:schemeClr val="accent1"/>
            </a:solidFill>
          </a:ln>
        </p:spPr>
        <p:txBody>
          <a:bodyPr/>
          <a:lstStyle/>
          <a:p>
            <a:pPr marL="111125" indent="-1588">
              <a:buNone/>
              <a:tabLst>
                <a:tab pos="393700" algn="l"/>
              </a:tabLst>
            </a:pPr>
            <a:r>
              <a:rPr lang="en-US" sz="2200" b="1" dirty="0" smtClean="0"/>
              <a:t>CONTROL. </a:t>
            </a:r>
          </a:p>
          <a:p>
            <a:pPr marL="111125" indent="-1588">
              <a:buNone/>
              <a:tabLst>
                <a:tab pos="393700" algn="l"/>
              </a:tabLst>
            </a:pPr>
            <a:endParaRPr lang="en-US" b="1" dirty="0" smtClean="0"/>
          </a:p>
          <a:p>
            <a:pPr marL="111125" indent="-1588">
              <a:buNone/>
              <a:tabLst>
                <a:tab pos="393700" algn="l"/>
              </a:tabLst>
            </a:pPr>
            <a:r>
              <a:rPr lang="en-US" dirty="0" smtClean="0"/>
              <a:t>I try to get others to change how they think, feel, and act. </a:t>
            </a:r>
            <a:endParaRPr lang="en-US" i="1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724400" y="1524000"/>
            <a:ext cx="4041775" cy="4724400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111125" indent="-1588">
              <a:buNone/>
            </a:pPr>
            <a:r>
              <a:rPr lang="en-US" b="1" dirty="0" smtClean="0"/>
              <a:t>“WE ADMITTED WE WERE POWERLESS OVER </a:t>
            </a:r>
            <a:r>
              <a:rPr lang="en-US" b="1" i="1" dirty="0" smtClean="0"/>
              <a:t>OTHERS</a:t>
            </a:r>
            <a:r>
              <a:rPr lang="en-US" b="1" dirty="0" smtClean="0"/>
              <a:t>.”</a:t>
            </a:r>
          </a:p>
          <a:p>
            <a:pPr marL="111125" indent="-1588">
              <a:buNone/>
            </a:pPr>
            <a:endParaRPr lang="en-US" b="1" dirty="0" smtClean="0"/>
          </a:p>
          <a:p>
            <a:pPr marL="111125" indent="-1588">
              <a:buNone/>
            </a:pPr>
            <a:r>
              <a:rPr lang="en-US" dirty="0" smtClean="0"/>
              <a:t>I commit to becoming free of the “deadly habits of control” including criticizing, complaining, nagging, threatening, and appeasing to manage others’ feelings.  I learn to set healthy boundaries and let others take responsibility for their choices and emotions.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/>
          <a:lstStyle/>
          <a:p>
            <a:pPr marL="111125" indent="-1588">
              <a:buNone/>
              <a:tabLst>
                <a:tab pos="346075" algn="l"/>
              </a:tabLst>
            </a:pPr>
            <a:r>
              <a:rPr lang="en-US" baseline="30000" dirty="0" smtClean="0"/>
              <a:t> </a:t>
            </a:r>
            <a:r>
              <a:rPr lang="en-US" dirty="0" smtClean="0"/>
              <a:t>  But Jesus called them to him and said, “You know that the rulers of the Gentiles </a:t>
            </a:r>
            <a:r>
              <a:rPr lang="en-US" b="1" dirty="0" smtClean="0"/>
              <a:t>lord it over them</a:t>
            </a:r>
            <a:r>
              <a:rPr lang="en-US" dirty="0" smtClean="0"/>
              <a:t>, and their great ones </a:t>
            </a:r>
            <a:r>
              <a:rPr lang="en-US" b="1" dirty="0" smtClean="0"/>
              <a:t>exercise authority over them</a:t>
            </a:r>
            <a:r>
              <a:rPr lang="en-US" dirty="0" smtClean="0"/>
              <a:t>. It shall </a:t>
            </a:r>
            <a:r>
              <a:rPr lang="en-US" b="1" dirty="0" smtClean="0"/>
              <a:t>not</a:t>
            </a:r>
            <a:r>
              <a:rPr lang="en-US" dirty="0" smtClean="0"/>
              <a:t> be </a:t>
            </a:r>
            <a:r>
              <a:rPr lang="en-US" b="1" dirty="0" smtClean="0"/>
              <a:t>so among you</a:t>
            </a:r>
            <a:r>
              <a:rPr lang="en-US" dirty="0" smtClean="0"/>
              <a:t>. But whoever would be great among you must be your servant.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Matthew 20:25-26 </a:t>
            </a:r>
            <a:r>
              <a:rPr lang="en-US" sz="2000" dirty="0" smtClean="0"/>
              <a:t>ESV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38004</TotalTime>
  <Words>546</Words>
  <Application>Microsoft Office PowerPoint</Application>
  <PresentationFormat>On-screen Show (4:3)</PresentationFormat>
  <Paragraphs>103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Aharoni</vt:lpstr>
      <vt:lpstr>Arial</vt:lpstr>
      <vt:lpstr>Calibri</vt:lpstr>
      <vt:lpstr>Corbel</vt:lpstr>
      <vt:lpstr>Lucida Sans Unicode</vt:lpstr>
      <vt:lpstr>Verdana</vt:lpstr>
      <vt:lpstr>Wingdings 2</vt:lpstr>
      <vt:lpstr>Wingdings 3</vt:lpstr>
      <vt:lpstr>Concourse</vt:lpstr>
      <vt:lpstr>1_Concourse</vt:lpstr>
      <vt:lpstr>PowerPoint Presentation</vt:lpstr>
      <vt:lpstr>One of Our Core Values…..</vt:lpstr>
      <vt:lpstr>Six Safety Killers</vt:lpstr>
      <vt:lpstr>Ephesians 4:29 NIV</vt:lpstr>
      <vt:lpstr>Ephesians 4:29 NIV</vt:lpstr>
      <vt:lpstr>Ephesians 4:29 NIV</vt:lpstr>
      <vt:lpstr>PowerPoint Presentation</vt:lpstr>
      <vt:lpstr>PowerPoint Presentation</vt:lpstr>
      <vt:lpstr>Matthew 20:25-26 ESV</vt:lpstr>
      <vt:lpstr>James 3:13-17 NIV</vt:lpstr>
      <vt:lpstr>PowerPoint Presentation</vt:lpstr>
      <vt:lpstr>PowerPoint Presentation</vt:lpstr>
      <vt:lpstr>A book that changed my life</vt:lpstr>
      <vt:lpstr>PowerPoint Presentation</vt:lpstr>
      <vt:lpstr>What are some of the things we do to try to control others?</vt:lpstr>
      <vt:lpstr>Why do we use  “the deadly habits of control”?</vt:lpstr>
      <vt:lpstr>Philippians 2:14-15 NLT</vt:lpstr>
      <vt:lpstr>1 Timothy 3:3</vt:lpstr>
      <vt:lpstr>2 Timothy 2:24-25 NIV</vt:lpstr>
      <vt:lpstr>The Knight &amp; the Minstrel</vt:lpstr>
      <vt:lpstr>PowerPoint Presentation</vt:lpstr>
      <vt:lpstr>Table Sharing</vt:lpstr>
      <vt:lpstr>PowerPoint Presentation</vt:lpstr>
    </vt:vector>
  </TitlesOfParts>
  <Company>Living Stones Associate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Eddy Hall</dc:creator>
  <cp:lastModifiedBy>Charles palmer</cp:lastModifiedBy>
  <cp:revision>527</cp:revision>
  <dcterms:created xsi:type="dcterms:W3CDTF">2009-06-22T18:36:54Z</dcterms:created>
  <dcterms:modified xsi:type="dcterms:W3CDTF">2015-06-28T19:19:08Z</dcterms:modified>
</cp:coreProperties>
</file>