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443" r:id="rId2"/>
    <p:sldId id="444" r:id="rId3"/>
    <p:sldId id="462" r:id="rId4"/>
    <p:sldId id="465" r:id="rId5"/>
    <p:sldId id="471" r:id="rId6"/>
    <p:sldId id="466" r:id="rId7"/>
    <p:sldId id="487" r:id="rId8"/>
    <p:sldId id="464" r:id="rId9"/>
    <p:sldId id="472" r:id="rId10"/>
    <p:sldId id="474" r:id="rId11"/>
    <p:sldId id="473" r:id="rId12"/>
    <p:sldId id="477" r:id="rId13"/>
    <p:sldId id="475" r:id="rId14"/>
    <p:sldId id="478" r:id="rId15"/>
    <p:sldId id="480" r:id="rId16"/>
    <p:sldId id="481" r:id="rId17"/>
    <p:sldId id="482" r:id="rId18"/>
    <p:sldId id="483" r:id="rId19"/>
    <p:sldId id="484" r:id="rId20"/>
    <p:sldId id="485" r:id="rId21"/>
    <p:sldId id="486" r:id="rId22"/>
    <p:sldId id="488" r:id="rId23"/>
    <p:sldId id="4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ton Marketing" initials="D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3366CC"/>
    <a:srgbClr val="0099CC"/>
    <a:srgbClr val="660033"/>
    <a:srgbClr val="CC00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0" d="100"/>
          <a:sy n="60" d="100"/>
        </p:scale>
        <p:origin x="-1560" y="-17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BAABDA-D871-4822-ABA3-1C1681B2EA03}" type="datetimeFigureOut">
              <a:rPr lang="en-US" smtClean="0"/>
              <a:pPr/>
              <a:t>2/14/2017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2E350A-DF66-4AB2-840E-CAF17B6D0B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rgbClr val="F0A22E">
                  <a:shade val="75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dirty="0">
              <a:solidFill>
                <a:srgbClr val="F0A22E">
                  <a:shade val="75000"/>
                </a:srgbClr>
              </a:solidFill>
            </a:endParaRPr>
          </a:p>
        </p:txBody>
      </p:sp>
      <p:sp>
        <p:nvSpPr>
          <p:cNvPr id="7" name="Slide Number Placeholder 6"/>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8" name="Footer Placeholder 7"/>
          <p:cNvSpPr>
            <a:spLocks noGrp="1"/>
          </p:cNvSpPr>
          <p:nvPr>
            <p:ph type="ftr" sz="quarter" idx="11"/>
          </p:nvPr>
        </p:nvSpPr>
        <p:spPr/>
        <p:txBody>
          <a:bodyPr/>
          <a:lstStyle/>
          <a:p>
            <a:endParaRPr lang="en-US" dirty="0">
              <a:solidFill>
                <a:srgbClr val="F0A22E">
                  <a:shade val="75000"/>
                </a:srgbClr>
              </a:solidFill>
            </a:endParaRPr>
          </a:p>
        </p:txBody>
      </p:sp>
      <p:sp>
        <p:nvSpPr>
          <p:cNvPr id="9" name="Slide Number Placeholder 8"/>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4" name="Footer Placeholder 3"/>
          <p:cNvSpPr>
            <a:spLocks noGrp="1"/>
          </p:cNvSpPr>
          <p:nvPr>
            <p:ph type="ftr" sz="quarter" idx="11"/>
          </p:nvPr>
        </p:nvSpPr>
        <p:spPr/>
        <p:txBody>
          <a:bodyPr/>
          <a:lstStyle/>
          <a:p>
            <a:endParaRPr lang="en-US" dirty="0">
              <a:solidFill>
                <a:srgbClr val="F0A22E">
                  <a:shade val="75000"/>
                </a:srgbClr>
              </a:solidFill>
            </a:endParaRPr>
          </a:p>
        </p:txBody>
      </p:sp>
      <p:sp>
        <p:nvSpPr>
          <p:cNvPr id="5" name="Slide Number Placeholder 4"/>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3" name="Footer Placeholder 2"/>
          <p:cNvSpPr>
            <a:spLocks noGrp="1"/>
          </p:cNvSpPr>
          <p:nvPr>
            <p:ph type="ftr" sz="quarter" idx="11"/>
          </p:nvPr>
        </p:nvSpPr>
        <p:spPr/>
        <p:txBody>
          <a:bodyPr/>
          <a:lstStyle/>
          <a:p>
            <a:endParaRPr lang="en-US" dirty="0">
              <a:solidFill>
                <a:srgbClr val="F0A22E">
                  <a:shade val="75000"/>
                </a:srgbClr>
              </a:solidFill>
            </a:endParaRPr>
          </a:p>
        </p:txBody>
      </p:sp>
      <p:sp>
        <p:nvSpPr>
          <p:cNvPr id="4" name="Slide Number Placeholder 3"/>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dirty="0">
              <a:solidFill>
                <a:srgbClr val="F0A22E">
                  <a:shade val="75000"/>
                </a:srgbClr>
              </a:solidFill>
            </a:endParaRPr>
          </a:p>
        </p:txBody>
      </p:sp>
      <p:sp>
        <p:nvSpPr>
          <p:cNvPr id="7" name="Slide Number Placeholder 6"/>
          <p:cNvSpPr>
            <a:spLocks noGrp="1"/>
          </p:cNvSpPr>
          <p:nvPr>
            <p:ph type="sldNum" sz="quarter" idx="12"/>
          </p:nvPr>
        </p:nvSpPr>
        <p:spPr/>
        <p:txBody>
          <a:bodyPr/>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1AA7DD09-8455-4E2E-8A9A-B00B27C6222D}" type="datetimeFigureOut">
              <a:rPr lang="en-US" smtClean="0">
                <a:solidFill>
                  <a:srgbClr val="F0A22E">
                    <a:shade val="75000"/>
                  </a:srgbClr>
                </a:solidFill>
              </a:rPr>
              <a:pPr/>
              <a:t>2/14/2017</a:t>
            </a:fld>
            <a:endParaRPr lang="en-US" dirty="0">
              <a:solidFill>
                <a:srgbClr val="F0A22E">
                  <a:shade val="75000"/>
                </a:srgbClr>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solidFill>
                <a:srgbClr val="F0A22E">
                  <a:shade val="75000"/>
                </a:srgbClr>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C08914-1238-4DB0-B7D0-9883C83125D4}" type="slidenum">
              <a:rPr lang="en-US" smtClean="0">
                <a:solidFill>
                  <a:srgbClr val="F0A22E">
                    <a:shade val="75000"/>
                  </a:srgbClr>
                </a:solidFill>
              </a:rPr>
              <a:pPr/>
              <a:t>‹#›</a:t>
            </a:fld>
            <a:endParaRPr lang="en-US" dirty="0">
              <a:solidFill>
                <a:srgbClr val="F0A22E">
                  <a:shade val="75000"/>
                </a:srgbClr>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AA7DD09-8455-4E2E-8A9A-B00B27C6222D}" type="datetimeFigureOut">
              <a:rPr lang="en-US" smtClean="0">
                <a:solidFill>
                  <a:prstClr val="black"/>
                </a:solidFill>
              </a:rPr>
              <a:pPr/>
              <a:t>2/14/2017</a:t>
            </a:fld>
            <a:endParaRPr lang="en-US" dirty="0">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C08914-1238-4DB0-B7D0-9883C83125D4}" type="slidenum">
              <a:rPr lang="en-US" smtClean="0">
                <a:solidFill>
                  <a:prstClr val="black"/>
                </a:solidFill>
              </a:rPr>
              <a:pPr/>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rst-John-300x224.png"/>
          <p:cNvPicPr>
            <a:picLocks noChangeAspect="1"/>
          </p:cNvPicPr>
          <p:nvPr/>
        </p:nvPicPr>
        <p:blipFill>
          <a:blip r:embed="rId2" cstate="print"/>
          <a:stretch>
            <a:fillRect/>
          </a:stretch>
        </p:blipFill>
        <p:spPr>
          <a:xfrm>
            <a:off x="-1" y="0"/>
            <a:ext cx="9184821"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3962400" cy="2023872"/>
          </a:xfrm>
        </p:spPr>
        <p:txBody>
          <a:bodyPr>
            <a:normAutofit lnSpcReduction="10000"/>
          </a:bodyPr>
          <a:lstStyle/>
          <a:p>
            <a:pPr marL="111125" indent="234950">
              <a:buNone/>
            </a:pPr>
            <a:r>
              <a:rPr lang="en-US" b="1" dirty="0"/>
              <a:t>“The thief comes only to steal and kill and destroy… </a:t>
            </a:r>
          </a:p>
          <a:p>
            <a:pPr marL="111125" indent="234950">
              <a:buNone/>
            </a:pPr>
            <a:endParaRPr lang="en-US" b="1" dirty="0"/>
          </a:p>
          <a:p>
            <a:pPr>
              <a:buNone/>
            </a:pPr>
            <a:r>
              <a:rPr lang="en-US" sz="1900" dirty="0"/>
              <a:t>	(Who is the thief?)</a:t>
            </a:r>
          </a:p>
        </p:txBody>
      </p:sp>
      <p:sp>
        <p:nvSpPr>
          <p:cNvPr id="3" name="Title 2"/>
          <p:cNvSpPr>
            <a:spLocks noGrp="1"/>
          </p:cNvSpPr>
          <p:nvPr>
            <p:ph type="title"/>
          </p:nvPr>
        </p:nvSpPr>
        <p:spPr/>
        <p:txBody>
          <a:bodyPr/>
          <a:lstStyle/>
          <a:p>
            <a:pPr algn="ctr"/>
            <a:r>
              <a:rPr lang="en-US" dirty="0"/>
              <a:t>John 10:10 </a:t>
            </a:r>
            <a:r>
              <a:rPr lang="en-US" sz="1800" dirty="0"/>
              <a:t>ESV</a:t>
            </a:r>
          </a:p>
        </p:txBody>
      </p:sp>
      <p:pic>
        <p:nvPicPr>
          <p:cNvPr id="4" name="Picture 3" descr="thief-game-wide.jpg"/>
          <p:cNvPicPr>
            <a:picLocks noChangeAspect="1"/>
          </p:cNvPicPr>
          <p:nvPr/>
        </p:nvPicPr>
        <p:blipFill>
          <a:blip r:embed="rId2" cstate="print"/>
          <a:stretch>
            <a:fillRect/>
          </a:stretch>
        </p:blipFill>
        <p:spPr>
          <a:xfrm>
            <a:off x="4724400" y="1447800"/>
            <a:ext cx="3657600" cy="2286000"/>
          </a:xfrm>
          <a:prstGeom prst="rect">
            <a:avLst/>
          </a:prstGeom>
        </p:spPr>
      </p:pic>
      <p:sp>
        <p:nvSpPr>
          <p:cNvPr id="5" name="Content Placeholder 1"/>
          <p:cNvSpPr txBox="1">
            <a:spLocks/>
          </p:cNvSpPr>
          <p:nvPr/>
        </p:nvSpPr>
        <p:spPr>
          <a:xfrm>
            <a:off x="4343400" y="4876800"/>
            <a:ext cx="4495800" cy="4525963"/>
          </a:xfrm>
          <a:prstGeom prst="rect">
            <a:avLst/>
          </a:prstGeom>
        </p:spPr>
        <p:txBody>
          <a:bodyPr vert="horz">
            <a:normAutofit/>
          </a:bodyPr>
          <a:lstStyle/>
          <a:p>
            <a:pPr marL="111125" marR="0" lvl="0" indent="282575"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1" i="0" u="none" strike="noStrike" kern="1200" cap="none" spc="0" normalizeH="0" baseline="0" noProof="0" dirty="0">
                <a:ln>
                  <a:noFill/>
                </a:ln>
                <a:solidFill>
                  <a:schemeClr val="tx1"/>
                </a:solidFill>
                <a:effectLst/>
                <a:uLnTx/>
                <a:uFillTx/>
                <a:latin typeface="+mn-lt"/>
                <a:ea typeface="+mn-ea"/>
                <a:cs typeface="+mn-cs"/>
              </a:rPr>
              <a:t>…I came that they may have life and have it abundantly.”</a:t>
            </a:r>
          </a:p>
        </p:txBody>
      </p:sp>
      <p:pic>
        <p:nvPicPr>
          <p:cNvPr id="6" name="Picture 5" descr="abundant life.png"/>
          <p:cNvPicPr>
            <a:picLocks noChangeAspect="1"/>
          </p:cNvPicPr>
          <p:nvPr/>
        </p:nvPicPr>
        <p:blipFill>
          <a:blip r:embed="rId3" cstate="print"/>
          <a:stretch>
            <a:fillRect/>
          </a:stretch>
        </p:blipFill>
        <p:spPr>
          <a:xfrm>
            <a:off x="838200" y="3657600"/>
            <a:ext cx="3200400" cy="24584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overbs14_12text.jpg"/>
          <p:cNvPicPr>
            <a:picLocks noGrp="1" noChangeAspect="1"/>
          </p:cNvPicPr>
          <p:nvPr>
            <p:ph idx="1"/>
          </p:nvPr>
        </p:nvPicPr>
        <p:blipFill>
          <a:blip r:embed="rId2" cstate="print"/>
          <a:stretch>
            <a:fillRect/>
          </a:stretch>
        </p:blipFill>
        <p:spPr>
          <a:xfrm>
            <a:off x="-13760" y="-10319"/>
            <a:ext cx="9157759" cy="686831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dirty="0"/>
              <a:t>1 Corinthians 6:18</a:t>
            </a:r>
          </a:p>
        </p:txBody>
      </p:sp>
      <p:sp>
        <p:nvSpPr>
          <p:cNvPr id="8" name="Content Placeholder 7"/>
          <p:cNvSpPr>
            <a:spLocks noGrp="1"/>
          </p:cNvSpPr>
          <p:nvPr>
            <p:ph idx="1"/>
          </p:nvPr>
        </p:nvSpPr>
        <p:spPr/>
        <p:txBody>
          <a:bodyPr/>
          <a:lstStyle/>
          <a:p>
            <a:pPr>
              <a:buNone/>
            </a:pPr>
            <a:r>
              <a:rPr lang="en-US" sz="2400" dirty="0"/>
              <a:t>  </a:t>
            </a:r>
            <a:r>
              <a:rPr lang="en-US" sz="3600" baseline="30000" dirty="0"/>
              <a:t>18 </a:t>
            </a:r>
            <a:r>
              <a:rPr lang="en-US" sz="3600" dirty="0"/>
              <a:t>Run from sexual sin! No other sin so clearly affects the body as this one does. For sexual immorality is a sin against your own body.</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2601" y="3799629"/>
            <a:ext cx="2743200" cy="292398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7600" y="1371600"/>
            <a:ext cx="5105400" cy="5029200"/>
          </a:xfrm>
        </p:spPr>
        <p:txBody>
          <a:bodyPr>
            <a:normAutofit lnSpcReduction="10000"/>
          </a:bodyPr>
          <a:lstStyle/>
          <a:p>
            <a:pPr marL="111125" indent="346075">
              <a:buNone/>
            </a:pPr>
            <a:r>
              <a:rPr lang="en-US" dirty="0"/>
              <a:t>God thinks sex is a great idea.  After all, it was his idea!</a:t>
            </a:r>
          </a:p>
          <a:p>
            <a:pPr marL="111125" indent="346075">
              <a:buNone/>
            </a:pPr>
            <a:r>
              <a:rPr lang="en-US" dirty="0"/>
              <a:t>His design for sex is that it is to take place only within the security of marriage.  Any voluntary sex with a person you are not married to is what the Bible calls “fornication,” or sexual immorality.  Lust is another form of sexual immorality.  </a:t>
            </a:r>
          </a:p>
          <a:p>
            <a:pPr marL="111125" indent="346075">
              <a:buNone/>
            </a:pPr>
            <a:endParaRPr lang="en-US" dirty="0"/>
          </a:p>
        </p:txBody>
      </p:sp>
      <p:sp>
        <p:nvSpPr>
          <p:cNvPr id="3" name="Title 2"/>
          <p:cNvSpPr>
            <a:spLocks noGrp="1"/>
          </p:cNvSpPr>
          <p:nvPr>
            <p:ph type="title"/>
          </p:nvPr>
        </p:nvSpPr>
        <p:spPr/>
        <p:txBody>
          <a:bodyPr/>
          <a:lstStyle/>
          <a:p>
            <a:pPr algn="ctr"/>
            <a:r>
              <a:rPr lang="en-US" dirty="0"/>
              <a:t>What is sexual sin?</a:t>
            </a:r>
          </a:p>
        </p:txBody>
      </p:sp>
      <p:pic>
        <p:nvPicPr>
          <p:cNvPr id="4" name="Picture 3" descr="wedding.png"/>
          <p:cNvPicPr>
            <a:picLocks noChangeAspect="1"/>
          </p:cNvPicPr>
          <p:nvPr/>
        </p:nvPicPr>
        <p:blipFill>
          <a:blip r:embed="rId2" cstate="print"/>
          <a:stretch>
            <a:fillRect/>
          </a:stretch>
        </p:blipFill>
        <p:spPr>
          <a:xfrm>
            <a:off x="685800" y="1524000"/>
            <a:ext cx="2677100" cy="40386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609600"/>
            <a:ext cx="8229600" cy="3124200"/>
          </a:xfrm>
        </p:spPr>
        <p:txBody>
          <a:bodyPr>
            <a:normAutofit fontScale="90000"/>
          </a:bodyPr>
          <a:lstStyle/>
          <a:p>
            <a:r>
              <a:rPr lang="en-US" dirty="0"/>
              <a:t>What are some reasons people have sex outside of marriage?</a:t>
            </a:r>
            <a:br>
              <a:rPr lang="en-US" dirty="0"/>
            </a:br>
            <a:br>
              <a:rPr lang="en-US" dirty="0"/>
            </a:br>
            <a:br>
              <a:rPr lang="en-US" dirty="0"/>
            </a:br>
            <a:endParaRPr lang="en-US" dirty="0"/>
          </a:p>
        </p:txBody>
      </p:sp>
      <p:sp>
        <p:nvSpPr>
          <p:cNvPr id="7" name="Title 2"/>
          <p:cNvSpPr txBox="1">
            <a:spLocks/>
          </p:cNvSpPr>
          <p:nvPr/>
        </p:nvSpPr>
        <p:spPr>
          <a:xfrm>
            <a:off x="533400" y="1447800"/>
            <a:ext cx="8229600" cy="3124200"/>
          </a:xfrm>
          <a:prstGeom prst="rect">
            <a:avLst/>
          </a:prstGeom>
        </p:spPr>
        <p:txBody>
          <a:bodyPr vert="horz" rtlCol="0" anchor="ctr">
            <a:normAutofit fontScale="82500" lnSpcReduction="200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are some things people say to try to convince themselves it’s okay? </a:t>
            </a: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8" name="Title 2"/>
          <p:cNvSpPr txBox="1">
            <a:spLocks/>
          </p:cNvSpPr>
          <p:nvPr/>
        </p:nvSpPr>
        <p:spPr>
          <a:xfrm>
            <a:off x="609600" y="3200400"/>
            <a:ext cx="8229600" cy="3124200"/>
          </a:xfrm>
          <a:prstGeom prst="rect">
            <a:avLst/>
          </a:prstGeom>
        </p:spPr>
        <p:txBody>
          <a:bodyPr vert="horz" rtlCol="0" anchor="ctr">
            <a:normAutofit fontScale="82500" lnSpcReduction="200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Why</a:t>
            </a:r>
            <a:r>
              <a:rPr kumimoji="0" lang="en-US" sz="4100" b="1" i="0" u="none" strike="noStrike" kern="1200" cap="none" spc="0" normalizeH="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 is it sometimes hard to give up sexual sin?</a:t>
            </a: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br>
              <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72000"/>
          </a:xfrm>
        </p:spPr>
        <p:txBody>
          <a:bodyPr>
            <a:normAutofit fontScale="85000" lnSpcReduction="20000"/>
          </a:bodyPr>
          <a:lstStyle/>
          <a:p>
            <a:pPr marL="365125" indent="-255588"/>
            <a:r>
              <a:rPr lang="en-US" dirty="0"/>
              <a:t>Sex is not a need.  It is a desire.</a:t>
            </a:r>
          </a:p>
          <a:p>
            <a:pPr marL="365125" indent="-255588"/>
            <a:r>
              <a:rPr lang="en-US" dirty="0"/>
              <a:t>Being married—or having a boyfriend or girlfriend—is not essential to living a full life.  God calls some to marriage, others to singleness.  He wants an abundant life for all of us.</a:t>
            </a:r>
          </a:p>
          <a:p>
            <a:pPr marL="365125" indent="-255588"/>
            <a:r>
              <a:rPr lang="en-US" dirty="0"/>
              <a:t>No human can fill your hunger for perfect love; only God can.</a:t>
            </a:r>
          </a:p>
          <a:p>
            <a:pPr marL="365125" indent="-255588"/>
            <a:r>
              <a:rPr lang="en-US" dirty="0"/>
              <a:t>If you “package” yourself to win someone’s love, you get conditional love.  </a:t>
            </a:r>
          </a:p>
          <a:p>
            <a:pPr marL="365125" indent="-255588"/>
            <a:r>
              <a:rPr lang="en-US" dirty="0"/>
              <a:t>The biggest key to a great relationship isn’t finding the right person, but being the right person.</a:t>
            </a:r>
          </a:p>
          <a:p>
            <a:pPr marL="365125" indent="-255588"/>
            <a:r>
              <a:rPr lang="en-US" dirty="0"/>
              <a:t>If holding onto another person is more important to you than obeying God, that person has become your god. An idolatrous relationship cannot be truly healthy.</a:t>
            </a:r>
          </a:p>
          <a:p>
            <a:pPr marL="365125" indent="-255588"/>
            <a:endParaRPr lang="en-US" dirty="0"/>
          </a:p>
          <a:p>
            <a:pPr marL="365125" indent="-255588">
              <a:buNone/>
            </a:pPr>
            <a:endParaRPr lang="en-US" dirty="0"/>
          </a:p>
        </p:txBody>
      </p:sp>
      <p:sp>
        <p:nvSpPr>
          <p:cNvPr id="3" name="Title 2"/>
          <p:cNvSpPr>
            <a:spLocks noGrp="1"/>
          </p:cNvSpPr>
          <p:nvPr>
            <p:ph type="title"/>
          </p:nvPr>
        </p:nvSpPr>
        <p:spPr/>
        <p:txBody>
          <a:bodyPr>
            <a:normAutofit fontScale="90000"/>
          </a:bodyPr>
          <a:lstStyle/>
          <a:p>
            <a:pPr algn="ctr"/>
            <a:r>
              <a:rPr lang="en-US" dirty="0"/>
              <a:t>Some freeing truths</a:t>
            </a:r>
            <a:br>
              <a:rPr lang="en-US" dirty="0"/>
            </a:br>
            <a:r>
              <a:rPr lang="en-US" dirty="0"/>
              <a:t> that may surprise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salm 18 30.jpg"/>
          <p:cNvPicPr>
            <a:picLocks noGrp="1" noChangeAspect="1"/>
          </p:cNvPicPr>
          <p:nvPr>
            <p:ph idx="1"/>
          </p:nvPr>
        </p:nvPicPr>
        <p:blipFill>
          <a:blip r:embed="rId2" cstate="print"/>
          <a:stretch>
            <a:fillRect/>
          </a:stretch>
        </p:blipFill>
        <p:spPr>
          <a:xfrm>
            <a:off x="762000" y="1676400"/>
            <a:ext cx="7620000" cy="4038600"/>
          </a:xfrm>
        </p:spPr>
      </p:pic>
      <p:sp>
        <p:nvSpPr>
          <p:cNvPr id="3" name="Title 2"/>
          <p:cNvSpPr>
            <a:spLocks noGrp="1"/>
          </p:cNvSpPr>
          <p:nvPr>
            <p:ph type="title"/>
          </p:nvPr>
        </p:nvSpPr>
        <p:spPr>
          <a:xfrm>
            <a:off x="533400" y="381000"/>
            <a:ext cx="8229600" cy="1143000"/>
          </a:xfrm>
        </p:spPr>
        <p:txBody>
          <a:bodyPr>
            <a:normAutofit fontScale="90000"/>
          </a:bodyPr>
          <a:lstStyle/>
          <a:p>
            <a:pPr algn="ctr"/>
            <a:r>
              <a:rPr lang="en-US" sz="3600" dirty="0"/>
              <a:t>Whose wisdom do you trust more—</a:t>
            </a:r>
            <a:br>
              <a:rPr lang="en-US" dirty="0"/>
            </a:br>
            <a:r>
              <a:rPr lang="en-US" dirty="0"/>
              <a:t>Yours or God’s?</a:t>
            </a:r>
          </a:p>
        </p:txBody>
      </p:sp>
      <p:sp>
        <p:nvSpPr>
          <p:cNvPr id="5" name="TextBox 4"/>
          <p:cNvSpPr txBox="1"/>
          <p:nvPr/>
        </p:nvSpPr>
        <p:spPr>
          <a:xfrm>
            <a:off x="4800600" y="6096000"/>
            <a:ext cx="3507692" cy="400110"/>
          </a:xfrm>
          <a:prstGeom prst="rect">
            <a:avLst/>
          </a:prstGeom>
          <a:noFill/>
        </p:spPr>
        <p:txBody>
          <a:bodyPr wrap="none" rtlCol="0">
            <a:spAutoFit/>
          </a:bodyPr>
          <a:lstStyle/>
          <a:p>
            <a:r>
              <a:rPr lang="en-US" sz="2000" b="1" i="1" dirty="0">
                <a:solidFill>
                  <a:srgbClr val="C00000"/>
                </a:solidFill>
              </a:rPr>
              <a:t>Do you believe this or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919472"/>
          </a:xfrm>
        </p:spPr>
        <p:txBody>
          <a:bodyPr>
            <a:normAutofit fontScale="92500"/>
          </a:bodyPr>
          <a:lstStyle/>
          <a:p>
            <a:endParaRPr lang="en-US" b="1" dirty="0"/>
          </a:p>
          <a:p>
            <a:pPr marL="111125" indent="409575">
              <a:buNone/>
            </a:pPr>
            <a:r>
              <a:rPr lang="en-US" baseline="30000" dirty="0"/>
              <a:t>12 </a:t>
            </a:r>
            <a:r>
              <a:rPr lang="en-US" dirty="0"/>
              <a:t>You say, “I am allowed to do anything”—but not everything is good for you. And even though “I am allowed to do anything,” </a:t>
            </a:r>
            <a:r>
              <a:rPr lang="en-US" b="1" dirty="0"/>
              <a:t>I must not become a slave to anything. </a:t>
            </a:r>
            <a:r>
              <a:rPr lang="en-US" baseline="30000" dirty="0"/>
              <a:t>13 </a:t>
            </a:r>
            <a:r>
              <a:rPr lang="en-US" dirty="0"/>
              <a:t>You say, “Food was made for the stomach, and the stomach for food.” (This is true, though someday God will do away with both of them.) But you can’t say that our bodies were made for sexual immorality. They were made for the Lord, and the Lord cares about our bodies. </a:t>
            </a:r>
          </a:p>
          <a:p>
            <a:pPr marL="111125" indent="409575">
              <a:buNone/>
            </a:pPr>
            <a:endParaRPr lang="en-US" dirty="0"/>
          </a:p>
          <a:p>
            <a:pPr marL="111125" indent="409575" algn="r">
              <a:buNone/>
            </a:pPr>
            <a:r>
              <a:rPr lang="en-US" dirty="0"/>
              <a:t>1 Corinthians 12:12-13 </a:t>
            </a:r>
            <a:r>
              <a:rPr lang="en-US" sz="1900" dirty="0"/>
              <a:t>NLT</a:t>
            </a:r>
          </a:p>
          <a:p>
            <a:pPr marL="111125" indent="234950"/>
            <a:endParaRPr lang="en-US" dirty="0"/>
          </a:p>
        </p:txBody>
      </p:sp>
      <p:sp>
        <p:nvSpPr>
          <p:cNvPr id="3" name="Title 2"/>
          <p:cNvSpPr>
            <a:spLocks noGrp="1"/>
          </p:cNvSpPr>
          <p:nvPr>
            <p:ph type="title"/>
          </p:nvPr>
        </p:nvSpPr>
        <p:spPr/>
        <p:txBody>
          <a:bodyPr>
            <a:normAutofit fontScale="90000"/>
          </a:bodyPr>
          <a:lstStyle/>
          <a:p>
            <a:pPr algn="ctr"/>
            <a:r>
              <a:rPr lang="en-US" dirty="0"/>
              <a:t>What does the Bible say</a:t>
            </a:r>
            <a:br>
              <a:rPr lang="en-US" dirty="0"/>
            </a:br>
            <a:r>
              <a:rPr lang="en-US" dirty="0"/>
              <a:t> about addiction?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919472"/>
          </a:xfrm>
        </p:spPr>
        <p:txBody>
          <a:bodyPr>
            <a:normAutofit lnSpcReduction="10000"/>
          </a:bodyPr>
          <a:lstStyle/>
          <a:p>
            <a:endParaRPr lang="en-US" sz="2400" b="1" dirty="0"/>
          </a:p>
          <a:p>
            <a:pPr marL="111125" indent="409575">
              <a:buNone/>
            </a:pPr>
            <a:r>
              <a:rPr lang="en-US" sz="2400" baseline="30000" dirty="0"/>
              <a:t>19 </a:t>
            </a:r>
            <a:r>
              <a:rPr lang="en-US" sz="2400" dirty="0"/>
              <a:t>Don’t you realize that your body is the temple of the Holy Spirit, who lives in you and was given to you by God? You do not belong to yourself, </a:t>
            </a:r>
            <a:r>
              <a:rPr lang="en-US" sz="2400" baseline="30000" dirty="0"/>
              <a:t>20 </a:t>
            </a:r>
            <a:r>
              <a:rPr lang="en-US" sz="2400" dirty="0"/>
              <a:t>for God bought you with a high price. So you must </a:t>
            </a:r>
            <a:r>
              <a:rPr lang="en-US" sz="2400" b="1" dirty="0"/>
              <a:t>honor God with your body</a:t>
            </a:r>
            <a:r>
              <a:rPr lang="en-US" sz="2400" dirty="0"/>
              <a:t>.</a:t>
            </a:r>
          </a:p>
          <a:p>
            <a:pPr marL="111125" indent="409575">
              <a:buNone/>
            </a:pPr>
            <a:r>
              <a:rPr lang="en-US" sz="1600" dirty="0"/>
              <a:t>  </a:t>
            </a:r>
          </a:p>
          <a:p>
            <a:pPr marL="111125" indent="409575" algn="r">
              <a:buNone/>
            </a:pPr>
            <a:r>
              <a:rPr lang="en-US" sz="2000" dirty="0"/>
              <a:t>1 Corinthians 12:19-20 </a:t>
            </a:r>
            <a:r>
              <a:rPr lang="en-US" sz="1600" dirty="0"/>
              <a:t>NLT</a:t>
            </a:r>
          </a:p>
          <a:p>
            <a:pPr marL="111125" indent="409575" algn="r">
              <a:buNone/>
            </a:pPr>
            <a:endParaRPr lang="en-US" sz="2400" dirty="0"/>
          </a:p>
          <a:p>
            <a:pPr marL="111125" indent="409575">
              <a:buNone/>
            </a:pPr>
            <a:r>
              <a:rPr lang="en-US" sz="2400" dirty="0"/>
              <a:t>And don't get drunk with wine, which leads to reckless actions, but be filled by the Spirit.</a:t>
            </a:r>
          </a:p>
          <a:p>
            <a:pPr marL="111125" indent="409575">
              <a:buNone/>
            </a:pPr>
            <a:r>
              <a:rPr lang="en-US" sz="1200" dirty="0"/>
              <a:t> </a:t>
            </a:r>
          </a:p>
          <a:p>
            <a:pPr marL="111125" indent="409575" algn="r">
              <a:buNone/>
            </a:pPr>
            <a:r>
              <a:rPr lang="en-US" sz="2000" dirty="0"/>
              <a:t>Ephesians 5:18 </a:t>
            </a:r>
            <a:r>
              <a:rPr lang="en-US" sz="1600" dirty="0"/>
              <a:t>Holman</a:t>
            </a:r>
            <a:br>
              <a:rPr lang="en-US" sz="1600" dirty="0"/>
            </a:br>
            <a:endParaRPr lang="en-US" sz="1600" dirty="0"/>
          </a:p>
          <a:p>
            <a:pPr marL="111125" indent="234950"/>
            <a:endParaRPr lang="en-US" sz="2000" dirty="0"/>
          </a:p>
        </p:txBody>
      </p:sp>
      <p:sp>
        <p:nvSpPr>
          <p:cNvPr id="3" name="Title 2"/>
          <p:cNvSpPr>
            <a:spLocks noGrp="1"/>
          </p:cNvSpPr>
          <p:nvPr>
            <p:ph type="title"/>
          </p:nvPr>
        </p:nvSpPr>
        <p:spPr/>
        <p:txBody>
          <a:bodyPr>
            <a:normAutofit fontScale="90000"/>
          </a:bodyPr>
          <a:lstStyle/>
          <a:p>
            <a:pPr algn="ctr"/>
            <a:r>
              <a:rPr lang="en-US" dirty="0"/>
              <a:t>What does the Bible say</a:t>
            </a:r>
            <a:br>
              <a:rPr lang="en-US" dirty="0"/>
            </a:br>
            <a:r>
              <a:rPr lang="en-US" dirty="0"/>
              <a:t> about addiction?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linds(horizontal)">
                                      <p:cBhvr>
                                        <p:cTn id="10" dur="500"/>
                                        <p:tgtEl>
                                          <p:spTgt spid="2">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linds(horizontal)">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blinds(horizontal)">
                                      <p:cBhvr>
                                        <p:cTn id="18" dur="500"/>
                                        <p:tgtEl>
                                          <p:spTgt spid="2">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blinds(horizontal)">
                                      <p:cBhvr>
                                        <p:cTn id="21" dur="500"/>
                                        <p:tgtEl>
                                          <p:spTgt spid="2">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blinds(horizontal)">
                                      <p:cBhvr>
                                        <p:cTn id="2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3810000" cy="4525963"/>
          </a:xfrm>
        </p:spPr>
        <p:txBody>
          <a:bodyPr/>
          <a:lstStyle/>
          <a:p>
            <a:r>
              <a:rPr lang="en-US" dirty="0"/>
              <a:t>Drugs</a:t>
            </a:r>
          </a:p>
          <a:p>
            <a:r>
              <a:rPr lang="en-US" dirty="0"/>
              <a:t>Alcohol</a:t>
            </a:r>
          </a:p>
          <a:p>
            <a:r>
              <a:rPr lang="en-US" dirty="0"/>
              <a:t>Tobacco</a:t>
            </a:r>
          </a:p>
          <a:p>
            <a:r>
              <a:rPr lang="en-US" dirty="0"/>
              <a:t>Pornography</a:t>
            </a:r>
          </a:p>
          <a:p>
            <a:r>
              <a:rPr lang="en-US" dirty="0"/>
              <a:t>Work</a:t>
            </a:r>
          </a:p>
          <a:p>
            <a:r>
              <a:rPr lang="en-US" dirty="0"/>
              <a:t>Sex</a:t>
            </a:r>
          </a:p>
          <a:p>
            <a:r>
              <a:rPr lang="en-US" dirty="0"/>
              <a:t>Sugar/food</a:t>
            </a:r>
          </a:p>
          <a:p>
            <a:r>
              <a:rPr lang="en-US" dirty="0"/>
              <a:t>Spending</a:t>
            </a:r>
          </a:p>
        </p:txBody>
      </p:sp>
      <p:sp>
        <p:nvSpPr>
          <p:cNvPr id="3" name="Title 2"/>
          <p:cNvSpPr>
            <a:spLocks noGrp="1"/>
          </p:cNvSpPr>
          <p:nvPr>
            <p:ph type="title"/>
          </p:nvPr>
        </p:nvSpPr>
        <p:spPr/>
        <p:txBody>
          <a:bodyPr>
            <a:normAutofit fontScale="90000"/>
          </a:bodyPr>
          <a:lstStyle/>
          <a:p>
            <a:pPr algn="ctr"/>
            <a:r>
              <a:rPr lang="en-US" dirty="0"/>
              <a:t>What are some things </a:t>
            </a:r>
            <a:br>
              <a:rPr lang="en-US" dirty="0"/>
            </a:br>
            <a:r>
              <a:rPr lang="en-US" dirty="0"/>
              <a:t>we can be addicted to?</a:t>
            </a:r>
          </a:p>
        </p:txBody>
      </p:sp>
      <p:sp>
        <p:nvSpPr>
          <p:cNvPr id="4" name="Content Placeholder 1"/>
          <p:cNvSpPr txBox="1">
            <a:spLocks/>
          </p:cNvSpPr>
          <p:nvPr/>
        </p:nvSpPr>
        <p:spPr>
          <a:xfrm>
            <a:off x="4495800" y="1676400"/>
            <a:ext cx="38100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Gambling</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TV/internet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a:t>Smart phone</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Computer games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dirty="0">
                <a:ln>
                  <a:noFill/>
                </a:ln>
                <a:solidFill>
                  <a:schemeClr val="tx1"/>
                </a:solidFill>
                <a:effectLst/>
                <a:uLnTx/>
                <a:uFillTx/>
                <a:latin typeface="+mn-lt"/>
                <a:ea typeface="+mn-ea"/>
                <a:cs typeface="+mn-cs"/>
              </a:rPr>
              <a:t>A</a:t>
            </a:r>
            <a:r>
              <a:rPr kumimoji="0" lang="en-US" sz="2700" b="0" i="0" u="none" strike="noStrike" kern="1200" cap="none" spc="0" normalizeH="0" dirty="0">
                <a:ln>
                  <a:noFill/>
                </a:ln>
                <a:solidFill>
                  <a:schemeClr val="tx1"/>
                </a:solidFill>
                <a:effectLst/>
                <a:uLnTx/>
                <a:uFillTx/>
                <a:latin typeface="+mn-lt"/>
                <a:ea typeface="+mn-ea"/>
                <a:cs typeface="+mn-cs"/>
              </a:rPr>
              <a:t> person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a:t>Rage</a:t>
            </a:r>
            <a:endParaRPr kumimoji="0" lang="en-US" sz="2700" b="0" i="0" u="none" strike="noStrike" kern="1200" cap="none" spc="0" normalizeH="0" dirty="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a:t>Adrenalin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a:t>Approval</a:t>
            </a:r>
          </a:p>
          <a:p>
            <a:pPr marL="365760" indent="-256032">
              <a:spcBef>
                <a:spcPts val="400"/>
              </a:spcBef>
              <a:buClr>
                <a:schemeClr val="accent1"/>
              </a:buClr>
              <a:buSzPct val="68000"/>
              <a:buFont typeface="Wingdings 3"/>
              <a:buChar char=""/>
            </a:pPr>
            <a:r>
              <a:rPr lang="en-US" sz="2700" dirty="0"/>
              <a:t>Church/religion</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0" i="0" u="none" strike="noStrike" kern="1200" cap="none" spc="0" normalizeH="0" dirty="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down)">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wipe(down)">
                                      <p:cBhvr>
                                        <p:cTn id="47" dur="500"/>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wipe(down)">
                                      <p:cBhvr>
                                        <p:cTn id="52" dur="500"/>
                                        <p:tgtEl>
                                          <p:spTgt spid="4">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wipe(down)">
                                      <p:cBhvr>
                                        <p:cTn id="57" dur="5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wipe(down)">
                                      <p:cBhvr>
                                        <p:cTn id="62" dur="500"/>
                                        <p:tgtEl>
                                          <p:spTgt spid="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Effect transition="in" filter="wipe(down)">
                                      <p:cBhvr>
                                        <p:cTn id="67" dur="500"/>
                                        <p:tgtEl>
                                          <p:spTgt spid="4">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
                                            <p:txEl>
                                              <p:pRg st="5" end="5"/>
                                            </p:txEl>
                                          </p:spTgt>
                                        </p:tgtEl>
                                        <p:attrNameLst>
                                          <p:attrName>style.visibility</p:attrName>
                                        </p:attrNameLst>
                                      </p:cBhvr>
                                      <p:to>
                                        <p:strVal val="visible"/>
                                      </p:to>
                                    </p:set>
                                    <p:animEffect transition="in" filter="wipe(down)">
                                      <p:cBhvr>
                                        <p:cTn id="72" dur="500"/>
                                        <p:tgtEl>
                                          <p:spTgt spid="4">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
                                            <p:txEl>
                                              <p:pRg st="6" end="6"/>
                                            </p:txEl>
                                          </p:spTgt>
                                        </p:tgtEl>
                                        <p:attrNameLst>
                                          <p:attrName>style.visibility</p:attrName>
                                        </p:attrNameLst>
                                      </p:cBhvr>
                                      <p:to>
                                        <p:strVal val="visible"/>
                                      </p:to>
                                    </p:set>
                                    <p:animEffect transition="in" filter="wipe(down)">
                                      <p:cBhvr>
                                        <p:cTn id="77" dur="500"/>
                                        <p:tgtEl>
                                          <p:spTgt spid="4">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4">
                                            <p:txEl>
                                              <p:pRg st="7" end="7"/>
                                            </p:txEl>
                                          </p:spTgt>
                                        </p:tgtEl>
                                        <p:attrNameLst>
                                          <p:attrName>style.visibility</p:attrName>
                                        </p:attrNameLst>
                                      </p:cBhvr>
                                      <p:to>
                                        <p:strVal val="visible"/>
                                      </p:to>
                                    </p:set>
                                    <p:animEffect transition="in" filter="wipe(down)">
                                      <p:cBhvr>
                                        <p:cTn id="82" dur="500"/>
                                        <p:tgtEl>
                                          <p:spTgt spid="4">
                                            <p:txEl>
                                              <p:pRg st="7" end="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4">
                                            <p:txEl>
                                              <p:pRg st="8" end="8"/>
                                            </p:txEl>
                                          </p:spTgt>
                                        </p:tgtEl>
                                        <p:attrNameLst>
                                          <p:attrName>style.visibility</p:attrName>
                                        </p:attrNameLst>
                                      </p:cBhvr>
                                      <p:to>
                                        <p:strVal val="visible"/>
                                      </p:to>
                                    </p:set>
                                    <p:animEffect transition="in" filter="wipe(down)">
                                      <p:cBhvr>
                                        <p:cTn id="8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 John 2:4 </a:t>
            </a:r>
            <a:r>
              <a:rPr lang="en-US" sz="2000" dirty="0"/>
              <a:t>NLT</a:t>
            </a:r>
          </a:p>
        </p:txBody>
      </p:sp>
      <p:sp>
        <p:nvSpPr>
          <p:cNvPr id="3" name="Content Placeholder 2"/>
          <p:cNvSpPr>
            <a:spLocks noGrp="1"/>
          </p:cNvSpPr>
          <p:nvPr>
            <p:ph idx="1"/>
          </p:nvPr>
        </p:nvSpPr>
        <p:spPr>
          <a:xfrm>
            <a:off x="0" y="1676400"/>
            <a:ext cx="9144000" cy="4525963"/>
          </a:xfrm>
        </p:spPr>
        <p:txBody>
          <a:bodyPr>
            <a:normAutofit/>
          </a:bodyPr>
          <a:lstStyle/>
          <a:p>
            <a:pPr marL="111125" indent="-1588" algn="ctr">
              <a:lnSpc>
                <a:spcPct val="200000"/>
              </a:lnSpc>
              <a:buNone/>
            </a:pPr>
            <a:r>
              <a:rPr lang="en-US" sz="3200" b="1" dirty="0"/>
              <a:t>If someone claims, “I know God,” </a:t>
            </a:r>
          </a:p>
          <a:p>
            <a:pPr marL="111125" indent="-1588" algn="ctr">
              <a:lnSpc>
                <a:spcPct val="200000"/>
              </a:lnSpc>
              <a:buNone/>
            </a:pPr>
            <a:r>
              <a:rPr lang="en-US" sz="3200" b="1" dirty="0"/>
              <a:t>but doesn’t obey God’s commandments, that person is a liar</a:t>
            </a:r>
          </a:p>
          <a:p>
            <a:pPr marL="111125" indent="-1588" algn="ctr">
              <a:lnSpc>
                <a:spcPct val="200000"/>
              </a:lnSpc>
              <a:buNone/>
            </a:pPr>
            <a:r>
              <a:rPr lang="en-US" sz="3200" b="1" dirty="0"/>
              <a:t> and is not living in the truth.</a:t>
            </a:r>
            <a:endParaRPr lang="en-US" sz="3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953000"/>
          </a:xfrm>
        </p:spPr>
        <p:txBody>
          <a:bodyPr>
            <a:normAutofit/>
          </a:bodyPr>
          <a:lstStyle/>
          <a:p>
            <a:r>
              <a:rPr lang="en-US" sz="2400" dirty="0"/>
              <a:t>When feeling anxious, lost, or overwhelmed, getting drunk or high gives a temporary fake peace.</a:t>
            </a:r>
          </a:p>
          <a:p>
            <a:r>
              <a:rPr lang="en-US" sz="2400" dirty="0"/>
              <a:t>When feeling unloved, pornography or fornication offers fake intimacy.</a:t>
            </a:r>
          </a:p>
          <a:p>
            <a:r>
              <a:rPr lang="en-US" sz="2400" dirty="0"/>
              <a:t>When feeling disconnected, smart phone addiction can create a substitute for deep relationship.</a:t>
            </a:r>
          </a:p>
          <a:p>
            <a:endParaRPr lang="en-US" sz="2400" dirty="0"/>
          </a:p>
          <a:p>
            <a:pPr marL="63500" indent="282575">
              <a:buNone/>
            </a:pPr>
            <a:r>
              <a:rPr lang="en-US" sz="2400" i="1" dirty="0"/>
              <a:t>“Peace I leave with you; my peace I give to you. Not as the world gives do I give to you.”</a:t>
            </a:r>
          </a:p>
          <a:p>
            <a:pPr>
              <a:buNone/>
            </a:pPr>
            <a:r>
              <a:rPr lang="en-US" sz="1100" i="1" dirty="0"/>
              <a:t>  </a:t>
            </a:r>
          </a:p>
          <a:p>
            <a:pPr algn="r">
              <a:buNone/>
            </a:pPr>
            <a:r>
              <a:rPr lang="en-US" sz="2400" dirty="0"/>
              <a:t>John 14:27 </a:t>
            </a:r>
            <a:r>
              <a:rPr lang="en-US" sz="1700" dirty="0"/>
              <a:t>ESV</a:t>
            </a:r>
          </a:p>
        </p:txBody>
      </p:sp>
      <p:sp>
        <p:nvSpPr>
          <p:cNvPr id="3" name="Title 2"/>
          <p:cNvSpPr>
            <a:spLocks noGrp="1"/>
          </p:cNvSpPr>
          <p:nvPr>
            <p:ph type="title"/>
          </p:nvPr>
        </p:nvSpPr>
        <p:spPr>
          <a:xfrm>
            <a:off x="381000" y="381000"/>
            <a:ext cx="8229600" cy="1143000"/>
          </a:xfrm>
        </p:spPr>
        <p:txBody>
          <a:bodyPr>
            <a:normAutofit fontScale="90000"/>
          </a:bodyPr>
          <a:lstStyle/>
          <a:p>
            <a:pPr algn="ctr"/>
            <a:r>
              <a:rPr lang="en-US" dirty="0"/>
              <a:t>Addictions:</a:t>
            </a:r>
            <a:br>
              <a:rPr lang="en-US" dirty="0"/>
            </a:br>
            <a:r>
              <a:rPr lang="en-US" dirty="0"/>
              <a:t>Fake solutions to real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4267200" cy="4449763"/>
          </a:xfrm>
        </p:spPr>
        <p:txBody>
          <a:bodyPr/>
          <a:lstStyle/>
          <a:p>
            <a:pPr marL="111125" indent="457200">
              <a:buNone/>
            </a:pPr>
            <a:r>
              <a:rPr lang="en-US" b="1" dirty="0"/>
              <a:t>Don’t you realize that you become the slave of whatever you choose to obey? You can be a slave to sin, which leads to death, or you can choose to obey God, which leads to righteous living.</a:t>
            </a:r>
          </a:p>
        </p:txBody>
      </p:sp>
      <p:sp>
        <p:nvSpPr>
          <p:cNvPr id="3" name="Title 2"/>
          <p:cNvSpPr>
            <a:spLocks noGrp="1"/>
          </p:cNvSpPr>
          <p:nvPr>
            <p:ph type="title"/>
          </p:nvPr>
        </p:nvSpPr>
        <p:spPr/>
        <p:txBody>
          <a:bodyPr/>
          <a:lstStyle/>
          <a:p>
            <a:pPr algn="ctr"/>
            <a:r>
              <a:rPr lang="en-US" dirty="0"/>
              <a:t>Romans 6:16 </a:t>
            </a:r>
            <a:r>
              <a:rPr lang="en-US" sz="2400" dirty="0"/>
              <a:t>NLT</a:t>
            </a:r>
          </a:p>
        </p:txBody>
      </p:sp>
      <p:pic>
        <p:nvPicPr>
          <p:cNvPr id="4" name="Picture 3" descr="shackels.jpg"/>
          <p:cNvPicPr>
            <a:picLocks noChangeAspect="1"/>
          </p:cNvPicPr>
          <p:nvPr/>
        </p:nvPicPr>
        <p:blipFill>
          <a:blip r:embed="rId2" cstate="print"/>
          <a:stretch>
            <a:fillRect/>
          </a:stretch>
        </p:blipFill>
        <p:spPr>
          <a:xfrm>
            <a:off x="4953000" y="1447800"/>
            <a:ext cx="3562662" cy="23622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24078" indent="-514350">
              <a:buNone/>
            </a:pPr>
            <a:endParaRPr lang="en-US" b="1" dirty="0"/>
          </a:p>
          <a:p>
            <a:pPr marL="624078" indent="-514350">
              <a:buAutoNum type="arabicPeriod"/>
            </a:pPr>
            <a:r>
              <a:rPr lang="en-US" b="1" dirty="0"/>
              <a:t>We admitted we were powerless over _______–that our lives had become unmanageable.</a:t>
            </a:r>
          </a:p>
          <a:p>
            <a:pPr marL="624078" indent="-514350">
              <a:buAutoNum type="arabicPeriod"/>
            </a:pPr>
            <a:endParaRPr lang="en-US" b="1" dirty="0"/>
          </a:p>
          <a:p>
            <a:pPr marL="624078" indent="-514350">
              <a:buAutoNum type="arabicPeriod" startAt="5"/>
            </a:pPr>
            <a:r>
              <a:rPr lang="en-US" b="1" dirty="0"/>
              <a:t>Admitted to God, to ourselves and to another human being the exact nature of our wrongs.</a:t>
            </a:r>
          </a:p>
          <a:p>
            <a:pPr marL="624078" indent="-514350">
              <a:buAutoNum type="arabicPeriod" startAt="5"/>
            </a:pPr>
            <a:endParaRPr lang="en-US" b="1" dirty="0"/>
          </a:p>
          <a:p>
            <a:pPr marL="624078" indent="-514350">
              <a:buAutoNum type="arabicPeriod" startAt="9"/>
            </a:pPr>
            <a:r>
              <a:rPr lang="en-US" b="1" dirty="0"/>
              <a:t>Made direct amends to such people wherever possible, except when to do so would injure them or others.</a:t>
            </a:r>
          </a:p>
          <a:p>
            <a:pPr marL="624078" indent="-514350">
              <a:buAutoNum type="arabicPeriod" startAt="9"/>
            </a:pPr>
            <a:endParaRPr lang="en-US" b="1" dirty="0"/>
          </a:p>
          <a:p>
            <a:pPr marL="624078" indent="-514350">
              <a:buFont typeface="+mj-lt"/>
              <a:buAutoNum type="arabicPeriod"/>
            </a:pPr>
            <a:endParaRPr lang="en-US" dirty="0"/>
          </a:p>
        </p:txBody>
      </p:sp>
      <p:sp>
        <p:nvSpPr>
          <p:cNvPr id="4" name="Title 3"/>
          <p:cNvSpPr>
            <a:spLocks noGrp="1"/>
          </p:cNvSpPr>
          <p:nvPr>
            <p:ph type="title"/>
          </p:nvPr>
        </p:nvSpPr>
        <p:spPr/>
        <p:txBody>
          <a:bodyPr/>
          <a:lstStyle/>
          <a:p>
            <a:pPr algn="ctr"/>
            <a:r>
              <a:rPr lang="en-US" dirty="0"/>
              <a:t>Twelve Steps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lstStyle/>
          <a:p>
            <a:endParaRPr lang="en-US" sz="2400" b="1" dirty="0"/>
          </a:p>
          <a:p>
            <a:pPr marL="111125" indent="-1588">
              <a:buNone/>
            </a:pPr>
            <a:r>
              <a:rPr lang="en-US" sz="2000" b="1" baseline="30000" dirty="0"/>
              <a:t>3 </a:t>
            </a:r>
            <a:r>
              <a:rPr lang="en-US" sz="2000" b="1" dirty="0"/>
              <a:t>And we can be sure that we know him if we obey his commandments. </a:t>
            </a:r>
            <a:r>
              <a:rPr lang="en-US" sz="2000" b="1" baseline="30000" dirty="0"/>
              <a:t>4 </a:t>
            </a:r>
            <a:r>
              <a:rPr lang="en-US" sz="2000" b="1" dirty="0"/>
              <a:t>If someone claims, “I know God,” but doesn’t obey God’s commandments, that person is a liar and is not living in the truth. </a:t>
            </a:r>
            <a:r>
              <a:rPr lang="en-US" sz="2000" b="1" baseline="30000" dirty="0"/>
              <a:t>5 </a:t>
            </a:r>
            <a:r>
              <a:rPr lang="en-US" sz="2000" b="1" dirty="0"/>
              <a:t>But those who obey God’s word truly show how completely they love him. That is how we know we are living in him. </a:t>
            </a:r>
          </a:p>
          <a:p>
            <a:pPr algn="r">
              <a:buNone/>
            </a:pPr>
            <a:r>
              <a:rPr lang="en-US" sz="2000" dirty="0"/>
              <a:t>1 John 2:3-6 </a:t>
            </a:r>
            <a:r>
              <a:rPr lang="en-US" sz="1600" dirty="0"/>
              <a:t>NLT</a:t>
            </a:r>
          </a:p>
          <a:p>
            <a:pPr algn="ctr">
              <a:buNone/>
            </a:pPr>
            <a:r>
              <a:rPr lang="en-US" sz="2800" b="1" dirty="0">
                <a:solidFill>
                  <a:srgbClr val="C00000"/>
                </a:solidFill>
                <a:latin typeface="AR ESSENCE" pitchFamily="2" charset="0"/>
              </a:rPr>
              <a:t>Do You Pass?</a:t>
            </a:r>
          </a:p>
          <a:p>
            <a:pPr algn="ctr">
              <a:buNone/>
            </a:pPr>
            <a:endParaRPr lang="en-US" sz="2000" b="1" dirty="0"/>
          </a:p>
          <a:p>
            <a:pPr marL="111125" indent="282575">
              <a:buNone/>
            </a:pPr>
            <a:r>
              <a:rPr lang="en-US" sz="2000" b="1" dirty="0"/>
              <a:t>If not, are you ready  today to trade in slavery to sin for freedom in Christ?</a:t>
            </a:r>
          </a:p>
        </p:txBody>
      </p:sp>
      <p:sp>
        <p:nvSpPr>
          <p:cNvPr id="3" name="Title 2"/>
          <p:cNvSpPr>
            <a:spLocks noGrp="1"/>
          </p:cNvSpPr>
          <p:nvPr>
            <p:ph type="title"/>
          </p:nvPr>
        </p:nvSpPr>
        <p:spPr>
          <a:xfrm>
            <a:off x="457200" y="274638"/>
            <a:ext cx="8229600" cy="1477962"/>
          </a:xfrm>
        </p:spPr>
        <p:txBody>
          <a:bodyPr/>
          <a:lstStyle/>
          <a:p>
            <a:pPr algn="ctr"/>
            <a:r>
              <a:rPr lang="en-US" sz="2800" dirty="0"/>
              <a:t>This is the Test of Obedience</a:t>
            </a:r>
            <a:br>
              <a:rPr lang="en-US" sz="2800" dirty="0"/>
            </a:br>
            <a:endParaRPr lang="en-US" sz="2800" dirty="0"/>
          </a:p>
        </p:txBody>
      </p:sp>
      <p:sp>
        <p:nvSpPr>
          <p:cNvPr id="4" name="TextBox 3"/>
          <p:cNvSpPr txBox="1"/>
          <p:nvPr/>
        </p:nvSpPr>
        <p:spPr>
          <a:xfrm>
            <a:off x="3429000" y="5410200"/>
            <a:ext cx="5257800" cy="954107"/>
          </a:xfrm>
          <a:prstGeom prst="rect">
            <a:avLst/>
          </a:prstGeom>
          <a:noFill/>
        </p:spPr>
        <p:txBody>
          <a:bodyPr wrap="square" rtlCol="0">
            <a:spAutoFit/>
          </a:bodyPr>
          <a:lstStyle/>
          <a:p>
            <a:r>
              <a:rPr lang="en-US" sz="2800" b="1" dirty="0">
                <a:solidFill>
                  <a:srgbClr val="C00000"/>
                </a:solidFill>
                <a:latin typeface="AR ESSENCE" pitchFamily="2" charset="0"/>
              </a:rPr>
              <a:t>When we are free,</a:t>
            </a:r>
          </a:p>
          <a:p>
            <a:r>
              <a:rPr lang="en-US" sz="2800" b="1" dirty="0">
                <a:solidFill>
                  <a:srgbClr val="C00000"/>
                </a:solidFill>
                <a:latin typeface="AR ESSENCE" pitchFamily="2" charset="0"/>
              </a:rPr>
              <a:t>   we hate the sin we once loved.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linds(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linds(horizont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67000"/>
            <a:lum/>
          </a:blip>
          <a:srcRect/>
          <a:stretch>
            <a:fillRect l="-18000" r="-18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800600" y="533400"/>
            <a:ext cx="4114800" cy="1829761"/>
          </a:xfrm>
        </p:spPr>
        <p:txBody>
          <a:bodyPr>
            <a:normAutofit fontScale="90000"/>
          </a:bodyPr>
          <a:lstStyle/>
          <a:p>
            <a:pPr algn="ctr"/>
            <a:r>
              <a:rPr lang="en-US" dirty="0">
                <a:solidFill>
                  <a:schemeClr val="tx1"/>
                </a:solidFill>
                <a:effectLst/>
                <a:latin typeface="Segoe UI Black" pitchFamily="34" charset="0"/>
                <a:ea typeface="Segoe UI Black" pitchFamily="34" charset="0"/>
                <a:cs typeface="Segoe UI Black" pitchFamily="34" charset="0"/>
              </a:rPr>
              <a:t>How Can I Tell</a:t>
            </a:r>
            <a:br>
              <a:rPr lang="en-US" dirty="0">
                <a:solidFill>
                  <a:schemeClr val="tx1"/>
                </a:solidFill>
                <a:effectLst/>
                <a:latin typeface="Segoe UI Black" pitchFamily="34" charset="0"/>
                <a:ea typeface="Segoe UI Black" pitchFamily="34" charset="0"/>
                <a:cs typeface="Segoe UI Black" pitchFamily="34" charset="0"/>
              </a:rPr>
            </a:br>
            <a:r>
              <a:rPr lang="en-US" dirty="0">
                <a:solidFill>
                  <a:schemeClr val="tx1"/>
                </a:solidFill>
                <a:effectLst/>
                <a:latin typeface="Segoe UI Black" pitchFamily="34" charset="0"/>
                <a:ea typeface="Segoe UI Black" pitchFamily="34" charset="0"/>
                <a:cs typeface="Segoe UI Black" pitchFamily="34" charset="0"/>
              </a:rPr>
              <a:t> if I’m</a:t>
            </a:r>
            <a:br>
              <a:rPr lang="en-US" dirty="0">
                <a:solidFill>
                  <a:schemeClr val="tx1"/>
                </a:solidFill>
                <a:effectLst/>
                <a:latin typeface="Segoe UI Black" pitchFamily="34" charset="0"/>
                <a:ea typeface="Segoe UI Black" pitchFamily="34" charset="0"/>
                <a:cs typeface="Segoe UI Black" pitchFamily="34" charset="0"/>
              </a:rPr>
            </a:br>
            <a:r>
              <a:rPr lang="en-US" dirty="0">
                <a:solidFill>
                  <a:schemeClr val="tx1"/>
                </a:solidFill>
                <a:effectLst/>
                <a:latin typeface="Segoe UI Black" pitchFamily="34" charset="0"/>
                <a:ea typeface="Segoe UI Black" pitchFamily="34" charset="0"/>
                <a:cs typeface="Segoe UI Black" pitchFamily="34" charset="0"/>
              </a:rPr>
              <a:t> a Christian?</a:t>
            </a:r>
          </a:p>
        </p:txBody>
      </p:sp>
      <p:sp>
        <p:nvSpPr>
          <p:cNvPr id="5" name="Subtitle 4"/>
          <p:cNvSpPr>
            <a:spLocks noGrp="1"/>
          </p:cNvSpPr>
          <p:nvPr>
            <p:ph type="subTitle" idx="1"/>
          </p:nvPr>
        </p:nvSpPr>
        <p:spPr>
          <a:xfrm>
            <a:off x="533400" y="5181600"/>
            <a:ext cx="7772400" cy="1199704"/>
          </a:xfrm>
        </p:spPr>
        <p:txBody>
          <a:bodyPr>
            <a:noAutofit/>
          </a:bodyPr>
          <a:lstStyle/>
          <a:p>
            <a:pPr algn="l"/>
            <a:r>
              <a:rPr lang="en-US" sz="3600" b="1" dirty="0">
                <a:solidFill>
                  <a:schemeClr val="bg1"/>
                </a:solidFill>
                <a:effectLst>
                  <a:outerShdw blurRad="38100" dist="38100" dir="2700000" algn="tl">
                    <a:srgbClr val="000000">
                      <a:alpha val="43137"/>
                    </a:srgbClr>
                  </a:outerShdw>
                </a:effectLst>
              </a:rPr>
              <a:t>The Test of Obedience</a:t>
            </a:r>
          </a:p>
          <a:p>
            <a:pPr algn="l"/>
            <a:r>
              <a:rPr lang="en-US" sz="1800" b="1" dirty="0">
                <a:solidFill>
                  <a:schemeClr val="bg1"/>
                </a:solidFill>
                <a:effectLst>
                  <a:outerShdw blurRad="38100" dist="38100" dir="2700000" algn="tl">
                    <a:srgbClr val="000000">
                      <a:alpha val="43137"/>
                    </a:srgbClr>
                  </a:outerShdw>
                </a:effectLst>
              </a:rPr>
              <a:t>1 John 2:3-6; </a:t>
            </a:r>
          </a:p>
          <a:p>
            <a:pPr algn="l"/>
            <a:r>
              <a:rPr lang="en-US" sz="1800" b="1" dirty="0">
                <a:solidFill>
                  <a:schemeClr val="bg1"/>
                </a:solidFill>
                <a:effectLst>
                  <a:outerShdw blurRad="38100" dist="38100" dir="2700000" algn="tl">
                    <a:srgbClr val="000000">
                      <a:alpha val="43137"/>
                    </a:srgbClr>
                  </a:outerShdw>
                </a:effectLst>
              </a:rPr>
              <a:t>3:4-10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111125" indent="-1588">
              <a:buNone/>
            </a:pPr>
            <a:r>
              <a:rPr lang="en-US" baseline="30000" dirty="0"/>
              <a:t>3 </a:t>
            </a:r>
            <a:r>
              <a:rPr lang="en-US" dirty="0"/>
              <a:t>And we can be sure that we know him if we obey his commandments. </a:t>
            </a:r>
            <a:r>
              <a:rPr lang="en-US" baseline="30000" dirty="0"/>
              <a:t>4 </a:t>
            </a:r>
            <a:r>
              <a:rPr lang="en-US" dirty="0"/>
              <a:t>If someone claims, “I know God,” but doesn’t obey God’s commandments, that person is a liar and is not living in the truth. </a:t>
            </a:r>
            <a:r>
              <a:rPr lang="en-US" baseline="30000" dirty="0"/>
              <a:t>5 </a:t>
            </a:r>
            <a:r>
              <a:rPr lang="en-US" dirty="0"/>
              <a:t>But those who obey God’s word truly show how completely they love him. That is how we know we are living in him. </a:t>
            </a:r>
            <a:r>
              <a:rPr lang="en-US" baseline="30000" dirty="0"/>
              <a:t>6 </a:t>
            </a:r>
            <a:r>
              <a:rPr lang="en-US" dirty="0"/>
              <a:t>Those who say they live in God should live their lives as Jesus did.</a:t>
            </a:r>
          </a:p>
          <a:p>
            <a:endParaRPr lang="en-US" dirty="0"/>
          </a:p>
        </p:txBody>
      </p:sp>
      <p:sp>
        <p:nvSpPr>
          <p:cNvPr id="3" name="Title 2"/>
          <p:cNvSpPr>
            <a:spLocks noGrp="1"/>
          </p:cNvSpPr>
          <p:nvPr>
            <p:ph type="title"/>
          </p:nvPr>
        </p:nvSpPr>
        <p:spPr/>
        <p:txBody>
          <a:bodyPr/>
          <a:lstStyle/>
          <a:p>
            <a:pPr algn="ctr"/>
            <a:r>
              <a:rPr lang="en-US" dirty="0"/>
              <a:t>1 John 2:3-6 </a:t>
            </a:r>
            <a:r>
              <a:rPr lang="en-US" sz="2800" dirty="0"/>
              <a:t>NLT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76800"/>
          </a:xfrm>
        </p:spPr>
        <p:txBody>
          <a:bodyPr>
            <a:normAutofit fontScale="77500" lnSpcReduction="20000"/>
          </a:bodyPr>
          <a:lstStyle/>
          <a:p>
            <a:pPr marL="111125" indent="-1588">
              <a:buNone/>
            </a:pPr>
            <a:r>
              <a:rPr lang="en-US" baseline="30000" dirty="0"/>
              <a:t>      4 </a:t>
            </a:r>
            <a:r>
              <a:rPr lang="en-US" dirty="0"/>
              <a:t>Everyone who sins is breaking God’s law, for all sin is contrary to the law of God. </a:t>
            </a:r>
            <a:r>
              <a:rPr lang="en-US" baseline="30000" dirty="0"/>
              <a:t>5 </a:t>
            </a:r>
            <a:r>
              <a:rPr lang="en-US" dirty="0"/>
              <a:t>And you know that Jesus came to take away our sins, and there is no sin in him. </a:t>
            </a:r>
            <a:r>
              <a:rPr lang="en-US" baseline="30000" dirty="0"/>
              <a:t>6 </a:t>
            </a:r>
            <a:r>
              <a:rPr lang="en-US" dirty="0"/>
              <a:t>Anyone who continues to live in him will not sin. But anyone who keeps on sinning does not know him or understand who he is.</a:t>
            </a:r>
          </a:p>
          <a:p>
            <a:pPr marL="111125" indent="-1588">
              <a:buNone/>
            </a:pPr>
            <a:r>
              <a:rPr lang="en-US" baseline="30000" dirty="0"/>
              <a:t>      7 </a:t>
            </a:r>
            <a:r>
              <a:rPr lang="en-US" dirty="0"/>
              <a:t>Dear children, don’t let anyone deceive you about this: When people do what is right, it shows that they are righteous, even as Christ is righteous. </a:t>
            </a:r>
            <a:r>
              <a:rPr lang="en-US" baseline="30000" dirty="0"/>
              <a:t>8 </a:t>
            </a:r>
            <a:r>
              <a:rPr lang="en-US" dirty="0"/>
              <a:t>But when people keep on sinning, it shows that they belong to the devil, who has been sinning since the beginning. But the Son of God came to destroy the works of the devil. </a:t>
            </a:r>
            <a:r>
              <a:rPr lang="en-US" baseline="30000" dirty="0"/>
              <a:t>9 </a:t>
            </a:r>
            <a:r>
              <a:rPr lang="en-US" dirty="0"/>
              <a:t>Those who have been born into God’s family do not make a practice of sinning, because God’s life is in them. So they can’t keep on sinning, because they are children of God. </a:t>
            </a:r>
            <a:r>
              <a:rPr lang="en-US" baseline="30000" dirty="0"/>
              <a:t>10 </a:t>
            </a:r>
            <a:r>
              <a:rPr lang="en-US" dirty="0"/>
              <a:t>So now we can tell who are children of God and who are children of the devil. Anyone who does not live righteously and does not love other believers</a:t>
            </a:r>
            <a:r>
              <a:rPr lang="en-US" baseline="30000" dirty="0"/>
              <a:t> </a:t>
            </a:r>
            <a:r>
              <a:rPr lang="en-US" dirty="0"/>
              <a:t>does not belong to God.</a:t>
            </a:r>
          </a:p>
          <a:p>
            <a:endParaRPr lang="en-US" dirty="0"/>
          </a:p>
        </p:txBody>
      </p:sp>
      <p:sp>
        <p:nvSpPr>
          <p:cNvPr id="3" name="Title 2"/>
          <p:cNvSpPr>
            <a:spLocks noGrp="1"/>
          </p:cNvSpPr>
          <p:nvPr>
            <p:ph type="title"/>
          </p:nvPr>
        </p:nvSpPr>
        <p:spPr/>
        <p:txBody>
          <a:bodyPr/>
          <a:lstStyle/>
          <a:p>
            <a:pPr algn="ctr"/>
            <a:r>
              <a:rPr lang="en-US" dirty="0"/>
              <a:t>1 John 3:4-10</a:t>
            </a:r>
            <a:r>
              <a:rPr lang="en-US" sz="2400" dirty="0"/>
              <a:t> NLT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76800"/>
          </a:xfrm>
        </p:spPr>
        <p:txBody>
          <a:bodyPr>
            <a:normAutofit fontScale="77500" lnSpcReduction="20000"/>
          </a:bodyPr>
          <a:lstStyle/>
          <a:p>
            <a:pPr marL="111125" indent="-1588">
              <a:buNone/>
            </a:pPr>
            <a:r>
              <a:rPr lang="en-US" baseline="30000" dirty="0"/>
              <a:t>      4 </a:t>
            </a:r>
            <a:r>
              <a:rPr lang="en-US" dirty="0"/>
              <a:t>Everyone who sins is breaking God’s law, for all sin is contrary to the law of God. </a:t>
            </a:r>
            <a:r>
              <a:rPr lang="en-US" baseline="30000" dirty="0"/>
              <a:t>5 </a:t>
            </a:r>
            <a:r>
              <a:rPr lang="en-US" dirty="0"/>
              <a:t>And you know that Jesus came to take away our sins, and there is no sin in him. </a:t>
            </a:r>
            <a:r>
              <a:rPr lang="en-US" baseline="30000" dirty="0"/>
              <a:t>6 </a:t>
            </a:r>
            <a:r>
              <a:rPr lang="en-US" dirty="0"/>
              <a:t>Anyone who continues to live in him will not sin. But anyone </a:t>
            </a:r>
            <a:r>
              <a:rPr lang="en-US" b="1" dirty="0"/>
              <a:t>who keeps on sinning does not know him </a:t>
            </a:r>
            <a:r>
              <a:rPr lang="en-US" dirty="0"/>
              <a:t>or understand who he is.</a:t>
            </a:r>
          </a:p>
          <a:p>
            <a:pPr marL="111125" indent="-1588">
              <a:buNone/>
            </a:pPr>
            <a:r>
              <a:rPr lang="en-US" baseline="30000" dirty="0"/>
              <a:t>      7 </a:t>
            </a:r>
            <a:r>
              <a:rPr lang="en-US" dirty="0"/>
              <a:t>Dear children, don’t let anyone deceive you about this: When people do what is right, it shows that they are righteous, even as Christ is righteous. </a:t>
            </a:r>
            <a:r>
              <a:rPr lang="en-US" baseline="30000" dirty="0"/>
              <a:t>8 </a:t>
            </a:r>
            <a:r>
              <a:rPr lang="en-US" dirty="0"/>
              <a:t>But </a:t>
            </a:r>
            <a:r>
              <a:rPr lang="en-US" b="1" dirty="0"/>
              <a:t>when people keep on sinning,</a:t>
            </a:r>
            <a:r>
              <a:rPr lang="en-US" dirty="0"/>
              <a:t> it shows that they belong to the devil, who has been sinning since the beginning. But the Son of God came to destroy the works of the devil. </a:t>
            </a:r>
            <a:r>
              <a:rPr lang="en-US" baseline="30000" dirty="0"/>
              <a:t>9 </a:t>
            </a:r>
            <a:r>
              <a:rPr lang="en-US" dirty="0"/>
              <a:t>Those who have been born into God’s family </a:t>
            </a:r>
            <a:r>
              <a:rPr lang="en-US" b="1" dirty="0"/>
              <a:t>do not make a practice of sinning, </a:t>
            </a:r>
            <a:r>
              <a:rPr lang="en-US" dirty="0"/>
              <a:t>because God’s life is in them. So </a:t>
            </a:r>
            <a:r>
              <a:rPr lang="en-US" b="1" dirty="0"/>
              <a:t>they can’t keep on sinning, because they are children of God. </a:t>
            </a:r>
            <a:r>
              <a:rPr lang="en-US" baseline="30000" dirty="0"/>
              <a:t>10 </a:t>
            </a:r>
            <a:r>
              <a:rPr lang="en-US" dirty="0"/>
              <a:t>So now we can tell who are children of God and who are children of the devil. Anyone who does not live righteously and does not love other believers</a:t>
            </a:r>
            <a:r>
              <a:rPr lang="en-US" baseline="30000" dirty="0"/>
              <a:t> </a:t>
            </a:r>
            <a:r>
              <a:rPr lang="en-US" dirty="0"/>
              <a:t>does not belong to God.</a:t>
            </a:r>
          </a:p>
          <a:p>
            <a:endParaRPr lang="en-US" dirty="0"/>
          </a:p>
        </p:txBody>
      </p:sp>
      <p:sp>
        <p:nvSpPr>
          <p:cNvPr id="3" name="Title 2"/>
          <p:cNvSpPr>
            <a:spLocks noGrp="1"/>
          </p:cNvSpPr>
          <p:nvPr>
            <p:ph type="title"/>
          </p:nvPr>
        </p:nvSpPr>
        <p:spPr/>
        <p:txBody>
          <a:bodyPr/>
          <a:lstStyle/>
          <a:p>
            <a:pPr algn="ctr"/>
            <a:r>
              <a:rPr lang="en-US" dirty="0"/>
              <a:t>1 John 3:4-10</a:t>
            </a:r>
            <a:r>
              <a:rPr lang="en-US" sz="2400" dirty="0"/>
              <a:t> NLT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lstStyle/>
          <a:p>
            <a:pPr marL="111125" indent="409575">
              <a:buNone/>
            </a:pPr>
            <a:r>
              <a:rPr lang="en-US" dirty="0"/>
              <a:t>My dear children, I am writing this to you so that you will not sin. But if anyone does sin, we have an advocate who pleads our case before the Father. He is Jesus Christ, the one who is truly righteous.</a:t>
            </a:r>
          </a:p>
        </p:txBody>
      </p:sp>
      <p:sp>
        <p:nvSpPr>
          <p:cNvPr id="3" name="Title 2"/>
          <p:cNvSpPr>
            <a:spLocks noGrp="1"/>
          </p:cNvSpPr>
          <p:nvPr>
            <p:ph type="title"/>
          </p:nvPr>
        </p:nvSpPr>
        <p:spPr/>
        <p:txBody>
          <a:bodyPr/>
          <a:lstStyle/>
          <a:p>
            <a:pPr algn="ctr"/>
            <a:r>
              <a:rPr lang="en-US" dirty="0"/>
              <a:t>1 John 2:1</a:t>
            </a:r>
            <a:r>
              <a:rPr lang="en-US" sz="2800" dirty="0"/>
              <a:t> NLT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a:bodyPr>
          <a:lstStyle/>
          <a:p>
            <a:pPr>
              <a:buNone/>
            </a:pPr>
            <a:r>
              <a:rPr lang="en-US" sz="2400" b="1" dirty="0"/>
              <a:t>Three tests</a:t>
            </a:r>
          </a:p>
          <a:p>
            <a:pPr>
              <a:buNone/>
            </a:pPr>
            <a:endParaRPr lang="en-US" sz="2400" b="1" dirty="0"/>
          </a:p>
          <a:p>
            <a:pPr marL="624078" indent="-514350">
              <a:buFont typeface="+mj-lt"/>
              <a:buAutoNum type="arabicPeriod"/>
            </a:pPr>
            <a:r>
              <a:rPr lang="en-US" sz="2400" b="1" dirty="0"/>
              <a:t>The test of obedience.  </a:t>
            </a:r>
            <a:r>
              <a:rPr lang="en-US" sz="2400" dirty="0"/>
              <a:t>“And we can be sure that we know him if we obey his commandments.” (2:3 </a:t>
            </a:r>
            <a:r>
              <a:rPr lang="en-US" sz="1700" dirty="0"/>
              <a:t>NLT</a:t>
            </a:r>
            <a:r>
              <a:rPr lang="en-US" sz="2400" dirty="0"/>
              <a:t>)</a:t>
            </a:r>
          </a:p>
          <a:p>
            <a:pPr marL="624078" indent="-514350">
              <a:buFont typeface="+mj-lt"/>
              <a:buAutoNum type="arabicPeriod"/>
            </a:pPr>
            <a:endParaRPr lang="en-US" sz="2400" dirty="0"/>
          </a:p>
          <a:p>
            <a:pPr marL="624078" indent="-514350">
              <a:buFont typeface="+mj-lt"/>
              <a:buAutoNum type="arabicPeriod"/>
            </a:pPr>
            <a:r>
              <a:rPr lang="en-US" sz="2400" b="1" dirty="0"/>
              <a:t>The test of love.  </a:t>
            </a:r>
            <a:endParaRPr lang="en-US" sz="2400" dirty="0"/>
          </a:p>
          <a:p>
            <a:pPr marL="624078" indent="-514350">
              <a:buFont typeface="+mj-lt"/>
              <a:buAutoNum type="arabicPeriod"/>
            </a:pPr>
            <a:endParaRPr lang="en-US" sz="2400" dirty="0"/>
          </a:p>
          <a:p>
            <a:pPr marL="624078" indent="-514350">
              <a:buFont typeface="+mj-lt"/>
              <a:buAutoNum type="arabicPeriod"/>
            </a:pPr>
            <a:r>
              <a:rPr lang="en-US" sz="2400" b="1" dirty="0"/>
              <a:t>The test of correct belief about Christ. </a:t>
            </a:r>
          </a:p>
        </p:txBody>
      </p:sp>
      <p:sp>
        <p:nvSpPr>
          <p:cNvPr id="3" name="Title 2"/>
          <p:cNvSpPr>
            <a:spLocks noGrp="1"/>
          </p:cNvSpPr>
          <p:nvPr>
            <p:ph type="title"/>
          </p:nvPr>
        </p:nvSpPr>
        <p:spPr/>
        <p:txBody>
          <a:bodyPr>
            <a:normAutofit fontScale="90000"/>
          </a:bodyPr>
          <a:lstStyle/>
          <a:p>
            <a:pPr algn="ctr"/>
            <a:r>
              <a:rPr lang="en-US" dirty="0"/>
              <a:t>How can we know</a:t>
            </a:r>
            <a:br>
              <a:rPr lang="en-US" dirty="0"/>
            </a:br>
            <a:r>
              <a:rPr lang="en-US" dirty="0"/>
              <a:t> we have eternal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343400" cy="4525963"/>
          </a:xfrm>
        </p:spPr>
        <p:txBody>
          <a:bodyPr>
            <a:normAutofit fontScale="92500" lnSpcReduction="20000"/>
          </a:bodyPr>
          <a:lstStyle/>
          <a:p>
            <a:pPr marL="111125" indent="346075">
              <a:buNone/>
            </a:pPr>
            <a:r>
              <a:rPr lang="en-US" b="1" dirty="0"/>
              <a:t>If we love someone, and that person becomes addicted to drugs, how do we feel about the addiction?  Why?</a:t>
            </a:r>
          </a:p>
          <a:p>
            <a:pPr marL="111125" indent="346075">
              <a:buNone/>
            </a:pPr>
            <a:endParaRPr lang="en-US" b="1" dirty="0"/>
          </a:p>
          <a:p>
            <a:pPr marL="111125" indent="346075">
              <a:buNone/>
            </a:pPr>
            <a:r>
              <a:rPr lang="en-US" b="1" dirty="0"/>
              <a:t>God hates sin because sin damages us, it damages our relationships and it keeps us from enjoying the abundant life he want us to have.  </a:t>
            </a:r>
          </a:p>
        </p:txBody>
      </p:sp>
      <p:sp>
        <p:nvSpPr>
          <p:cNvPr id="3" name="Title 2"/>
          <p:cNvSpPr>
            <a:spLocks noGrp="1"/>
          </p:cNvSpPr>
          <p:nvPr>
            <p:ph type="title"/>
          </p:nvPr>
        </p:nvSpPr>
        <p:spPr/>
        <p:txBody>
          <a:bodyPr>
            <a:normAutofit/>
          </a:bodyPr>
          <a:lstStyle/>
          <a:p>
            <a:pPr algn="ctr"/>
            <a:r>
              <a:rPr lang="en-US" dirty="0"/>
              <a:t>Why Does God Hate Sin?</a:t>
            </a:r>
          </a:p>
        </p:txBody>
      </p:sp>
      <p:pic>
        <p:nvPicPr>
          <p:cNvPr id="4" name="Picture 3" descr="addict.jpg"/>
          <p:cNvPicPr>
            <a:picLocks noChangeAspect="1"/>
          </p:cNvPicPr>
          <p:nvPr/>
        </p:nvPicPr>
        <p:blipFill>
          <a:blip r:embed="rId2" cstate="print"/>
          <a:stretch>
            <a:fillRect/>
          </a:stretch>
        </p:blipFill>
        <p:spPr>
          <a:xfrm>
            <a:off x="5127730" y="1524000"/>
            <a:ext cx="3435246" cy="2286000"/>
          </a:xfrm>
          <a:prstGeom prst="rect">
            <a:avLst/>
          </a:prstGeom>
        </p:spPr>
      </p:pic>
      <p:sp>
        <p:nvSpPr>
          <p:cNvPr id="5" name="TextBox 4"/>
          <p:cNvSpPr txBox="1"/>
          <p:nvPr/>
        </p:nvSpPr>
        <p:spPr>
          <a:xfrm>
            <a:off x="5181600" y="4191000"/>
            <a:ext cx="3124200" cy="1815882"/>
          </a:xfrm>
          <a:prstGeom prst="rect">
            <a:avLst/>
          </a:prstGeom>
          <a:noFill/>
        </p:spPr>
        <p:txBody>
          <a:bodyPr wrap="square" rtlCol="0">
            <a:spAutoFit/>
          </a:bodyPr>
          <a:lstStyle/>
          <a:p>
            <a:r>
              <a:rPr lang="en-US" sz="2800" b="1" dirty="0">
                <a:solidFill>
                  <a:srgbClr val="C00000"/>
                </a:solidFill>
                <a:latin typeface="AR ESSENCE" pitchFamily="2" charset="0"/>
              </a:rPr>
              <a:t>God hates sin because he loves us and wants the best for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6151</TotalTime>
  <Words>715</Words>
  <Application>Microsoft Office PowerPoint</Application>
  <PresentationFormat>On-screen Show (4:3)</PresentationFormat>
  <Paragraphs>112</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 ESSENCE</vt:lpstr>
      <vt:lpstr>Calibri</vt:lpstr>
      <vt:lpstr>Lucida Sans Unicode</vt:lpstr>
      <vt:lpstr>Segoe UI Black</vt:lpstr>
      <vt:lpstr>Verdana</vt:lpstr>
      <vt:lpstr>Wingdings 2</vt:lpstr>
      <vt:lpstr>Wingdings 3</vt:lpstr>
      <vt:lpstr>1_Concourse</vt:lpstr>
      <vt:lpstr>PowerPoint Presentation</vt:lpstr>
      <vt:lpstr>I John 2:4 NLT</vt:lpstr>
      <vt:lpstr>How Can I Tell  if I’m  a Christian?</vt:lpstr>
      <vt:lpstr>1 John 2:3-6 NLT</vt:lpstr>
      <vt:lpstr>1 John 3:4-10 NLT</vt:lpstr>
      <vt:lpstr>1 John 3:4-10 NLT</vt:lpstr>
      <vt:lpstr>1 John 2:1 NLT</vt:lpstr>
      <vt:lpstr>How can we know  we have eternal life?</vt:lpstr>
      <vt:lpstr>Why Does God Hate Sin?</vt:lpstr>
      <vt:lpstr>John 10:10 ESV</vt:lpstr>
      <vt:lpstr>PowerPoint Presentation</vt:lpstr>
      <vt:lpstr>1 Corinthians 6:18</vt:lpstr>
      <vt:lpstr>What is sexual sin?</vt:lpstr>
      <vt:lpstr>What are some reasons people have sex outside of marriage?   </vt:lpstr>
      <vt:lpstr>Some freeing truths  that may surprise you</vt:lpstr>
      <vt:lpstr>Whose wisdom do you trust more— Yours or God’s?</vt:lpstr>
      <vt:lpstr>What does the Bible say  about addiction?</vt:lpstr>
      <vt:lpstr>What does the Bible say  about addiction?</vt:lpstr>
      <vt:lpstr>What are some things  we can be addicted to?</vt:lpstr>
      <vt:lpstr>Addictions: Fake solutions to real needs</vt:lpstr>
      <vt:lpstr>Romans 6:16 NLT</vt:lpstr>
      <vt:lpstr>Twelve Steps</vt:lpstr>
      <vt:lpstr>This is the Test of Obedience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With an Empty Basket</dc:title>
  <dc:creator>User</dc:creator>
  <cp:lastModifiedBy>Charles palmer</cp:lastModifiedBy>
  <cp:revision>123</cp:revision>
  <dcterms:created xsi:type="dcterms:W3CDTF">2016-11-01T17:56:53Z</dcterms:created>
  <dcterms:modified xsi:type="dcterms:W3CDTF">2017-02-15T02:16:44Z</dcterms:modified>
</cp:coreProperties>
</file>