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87"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12/30/2017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12/30/2017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15529"/>
            <a:ext cx="9448800" cy="1825096"/>
          </a:xfrm>
        </p:spPr>
        <p:txBody>
          <a:bodyPr>
            <a:noAutofit/>
          </a:bodyPr>
          <a:lstStyle/>
          <a:p>
            <a:r>
              <a:rPr lang="en-US" sz="15000" dirty="0"/>
              <a:t>The Magi</a:t>
            </a:r>
          </a:p>
        </p:txBody>
      </p:sp>
    </p:spTree>
    <p:extLst>
      <p:ext uri="{BB962C8B-B14F-4D97-AF65-F5344CB8AC3E}">
        <p14:creationId xmlns:p14="http://schemas.microsoft.com/office/powerpoint/2010/main" xmlns="" val="271428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5330" y="864266"/>
            <a:ext cx="3938899"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Romans 1:20</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734094" y="2279560"/>
            <a:ext cx="10646535" cy="3293209"/>
          </a:xfrm>
          <a:prstGeom prst="rect">
            <a:avLst/>
          </a:prstGeom>
          <a:solidFill>
            <a:schemeClr val="tx1"/>
          </a:solidFill>
        </p:spPr>
        <p:txBody>
          <a:bodyPr wrap="square" rtlCol="0">
            <a:spAutoFit/>
          </a:bodyPr>
          <a:lstStyle/>
          <a:p>
            <a:r>
              <a:rPr lang="en-US" sz="4000" b="1" dirty="0">
                <a:solidFill>
                  <a:schemeClr val="bg1"/>
                </a:solidFill>
              </a:rPr>
              <a:t>	</a:t>
            </a:r>
            <a:r>
              <a:rPr lang="en-US" sz="4000" b="1" dirty="0" smtClean="0">
                <a:solidFill>
                  <a:schemeClr val="bg1"/>
                </a:solidFill>
              </a:rPr>
              <a:t>“For </a:t>
            </a:r>
            <a:r>
              <a:rPr lang="en-US" sz="4000" b="1" dirty="0">
                <a:solidFill>
                  <a:schemeClr val="bg1"/>
                </a:solidFill>
              </a:rPr>
              <a:t>since the creation	 of the world His </a:t>
            </a:r>
          </a:p>
          <a:p>
            <a:r>
              <a:rPr lang="en-US" sz="4000" b="1" dirty="0">
                <a:solidFill>
                  <a:schemeClr val="bg1"/>
                </a:solidFill>
              </a:rPr>
              <a:t>invisible attributes, His eternal power and</a:t>
            </a:r>
          </a:p>
          <a:p>
            <a:r>
              <a:rPr lang="en-US" sz="4000" b="1" dirty="0">
                <a:solidFill>
                  <a:schemeClr val="bg1"/>
                </a:solidFill>
              </a:rPr>
              <a:t>divine nature have been clearly seen</a:t>
            </a:r>
          </a:p>
          <a:p>
            <a:r>
              <a:rPr lang="en-US" sz="4000" b="1" dirty="0">
                <a:solidFill>
                  <a:schemeClr val="bg1"/>
                </a:solidFill>
              </a:rPr>
              <a:t>being understood through what has been</a:t>
            </a:r>
          </a:p>
          <a:p>
            <a:r>
              <a:rPr lang="en-US" sz="4000" b="1" dirty="0">
                <a:solidFill>
                  <a:schemeClr val="bg1"/>
                </a:solidFill>
              </a:rPr>
              <a:t>made, so they are without </a:t>
            </a:r>
            <a:r>
              <a:rPr lang="en-US" sz="4000" b="1" dirty="0" smtClean="0">
                <a:solidFill>
                  <a:schemeClr val="bg1"/>
                </a:solidFill>
              </a:rPr>
              <a:t>excuse.”</a:t>
            </a:r>
            <a:endParaRPr lang="en-US" sz="4800" b="1" dirty="0">
              <a:solidFill>
                <a:schemeClr val="bg1"/>
              </a:solidFill>
            </a:endParaRPr>
          </a:p>
        </p:txBody>
      </p:sp>
    </p:spTree>
    <p:extLst>
      <p:ext uri="{BB962C8B-B14F-4D97-AF65-F5344CB8AC3E}">
        <p14:creationId xmlns:p14="http://schemas.microsoft.com/office/powerpoint/2010/main" xmlns="" val="31161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3103" y="998270"/>
            <a:ext cx="10121488" cy="4847481"/>
          </a:xfrm>
          <a:prstGeom prst="rect">
            <a:avLst/>
          </a:prstGeom>
          <a:solidFill>
            <a:schemeClr val="accent5"/>
          </a:solidFill>
        </p:spPr>
        <p:txBody>
          <a:bodyPr wrap="square" rtlCol="0">
            <a:spAutoFit/>
          </a:bodyPr>
          <a:lstStyle/>
          <a:p>
            <a:pPr algn="ctr"/>
            <a:endParaRPr lang="en-US" sz="1200" b="1" dirty="0">
              <a:solidFill>
                <a:schemeClr val="bg1"/>
              </a:solidFill>
            </a:endParaRPr>
          </a:p>
          <a:p>
            <a:pPr algn="ctr">
              <a:spcAft>
                <a:spcPts val="1800"/>
              </a:spcAft>
            </a:pPr>
            <a:r>
              <a:rPr lang="en-US" sz="4800" b="1" dirty="0">
                <a:solidFill>
                  <a:schemeClr val="bg1"/>
                </a:solidFill>
              </a:rPr>
              <a:t>Star to the West</a:t>
            </a:r>
          </a:p>
          <a:p>
            <a:pPr algn="ctr">
              <a:spcAft>
                <a:spcPts val="1800"/>
              </a:spcAft>
            </a:pPr>
            <a:r>
              <a:rPr lang="en-US" sz="4800" b="1" dirty="0">
                <a:solidFill>
                  <a:schemeClr val="bg1"/>
                </a:solidFill>
              </a:rPr>
              <a:t>Scepter – Israel</a:t>
            </a:r>
          </a:p>
          <a:p>
            <a:pPr algn="ctr">
              <a:spcAft>
                <a:spcPts val="1800"/>
              </a:spcAft>
            </a:pPr>
            <a:r>
              <a:rPr lang="en-US" sz="4800" b="1" dirty="0">
                <a:solidFill>
                  <a:schemeClr val="bg1"/>
                </a:solidFill>
              </a:rPr>
              <a:t>Head for Jerusalem</a:t>
            </a:r>
          </a:p>
          <a:p>
            <a:pPr algn="ctr"/>
            <a:r>
              <a:rPr lang="en-US" sz="4800" b="1" dirty="0">
                <a:solidFill>
                  <a:schemeClr val="bg1"/>
                </a:solidFill>
              </a:rPr>
              <a:t>Gas up the </a:t>
            </a:r>
            <a:r>
              <a:rPr lang="en-US" sz="4800" b="1" dirty="0" smtClean="0">
                <a:solidFill>
                  <a:schemeClr val="bg1"/>
                </a:solidFill>
              </a:rPr>
              <a:t>camels </a:t>
            </a:r>
            <a:r>
              <a:rPr lang="en-US" sz="4800" b="1" dirty="0">
                <a:solidFill>
                  <a:schemeClr val="bg1"/>
                </a:solidFill>
              </a:rPr>
              <a:t>– oops I mean horses</a:t>
            </a:r>
          </a:p>
          <a:p>
            <a:pPr algn="ctr">
              <a:spcAft>
                <a:spcPts val="1800"/>
              </a:spcAft>
            </a:pPr>
            <a:endParaRPr lang="en-US" sz="1200" b="1" dirty="0">
              <a:solidFill>
                <a:schemeClr val="bg1"/>
              </a:solidFill>
            </a:endParaRP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24926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0680" y="1655093"/>
            <a:ext cx="9431816" cy="4431983"/>
          </a:xfrm>
          <a:prstGeom prst="rect">
            <a:avLst/>
          </a:prstGeom>
          <a:solidFill>
            <a:schemeClr val="accent5"/>
          </a:solidFill>
        </p:spPr>
        <p:txBody>
          <a:bodyPr wrap="square" rtlCol="0">
            <a:spAutoFit/>
          </a:bodyPr>
          <a:lstStyle/>
          <a:p>
            <a:pPr algn="ctr"/>
            <a:endParaRPr lang="en-US" sz="1200" b="1" dirty="0">
              <a:solidFill>
                <a:schemeClr val="bg1"/>
              </a:solidFill>
            </a:endParaRPr>
          </a:p>
          <a:p>
            <a:pPr>
              <a:spcAft>
                <a:spcPts val="1800"/>
              </a:spcAft>
            </a:pPr>
            <a:r>
              <a:rPr lang="en-US" sz="4000" b="1" dirty="0">
                <a:solidFill>
                  <a:schemeClr val="bg1"/>
                </a:solidFill>
              </a:rPr>
              <a:t>Daniel 9:26 – Decree to rebuild Jerusalem</a:t>
            </a:r>
          </a:p>
          <a:p>
            <a:pPr>
              <a:spcAft>
                <a:spcPts val="1800"/>
              </a:spcAft>
            </a:pPr>
            <a:r>
              <a:rPr lang="en-US" sz="4000" b="1" dirty="0">
                <a:solidFill>
                  <a:schemeClr val="bg1"/>
                </a:solidFill>
              </a:rPr>
              <a:t>Until Messiah comes </a:t>
            </a:r>
            <a:r>
              <a:rPr lang="en-US" sz="4000" b="1" dirty="0" smtClean="0">
                <a:solidFill>
                  <a:schemeClr val="bg1"/>
                </a:solidFill>
              </a:rPr>
              <a:t>and in </a:t>
            </a:r>
            <a:r>
              <a:rPr lang="en-US" sz="4000" b="1" dirty="0">
                <a:solidFill>
                  <a:schemeClr val="bg1"/>
                </a:solidFill>
              </a:rPr>
              <a:t>“cut off” 476 years</a:t>
            </a:r>
          </a:p>
          <a:p>
            <a:pPr>
              <a:spcAft>
                <a:spcPts val="1800"/>
              </a:spcAft>
            </a:pPr>
            <a:r>
              <a:rPr lang="en-US" sz="4000" b="1" dirty="0">
                <a:solidFill>
                  <a:schemeClr val="bg1"/>
                </a:solidFill>
              </a:rPr>
              <a:t>Nehemiah 2:8 – Decree to rebuild (</a:t>
            </a:r>
            <a:r>
              <a:rPr lang="en-US" sz="4000" b="1" dirty="0" smtClean="0">
                <a:solidFill>
                  <a:schemeClr val="bg1"/>
                </a:solidFill>
              </a:rPr>
              <a:t>446 BC)</a:t>
            </a:r>
            <a:endParaRPr lang="en-US" sz="4000" b="1" dirty="0">
              <a:solidFill>
                <a:schemeClr val="bg1"/>
              </a:solidFill>
            </a:endParaRP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Rectangle 1"/>
          <p:cNvSpPr/>
          <p:nvPr/>
        </p:nvSpPr>
        <p:spPr>
          <a:xfrm>
            <a:off x="3064385" y="650541"/>
            <a:ext cx="6024406" cy="769441"/>
          </a:xfrm>
          <a:prstGeom prst="rect">
            <a:avLst/>
          </a:prstGeom>
          <a:solidFill>
            <a:schemeClr val="tx1"/>
          </a:solidFill>
        </p:spPr>
        <p:txBody>
          <a:bodyPr wrap="none">
            <a:spAutoFit/>
          </a:bodyPr>
          <a:lstStyle/>
          <a:p>
            <a:pPr algn="ctr">
              <a:spcAft>
                <a:spcPts val="3000"/>
              </a:spcAft>
            </a:pPr>
            <a:r>
              <a:rPr lang="en-US" sz="4400" b="1" dirty="0">
                <a:solidFill>
                  <a:schemeClr val="bg1"/>
                </a:solidFill>
              </a:rPr>
              <a:t>Did they Understand?</a:t>
            </a:r>
          </a:p>
        </p:txBody>
      </p:sp>
    </p:spTree>
    <p:extLst>
      <p:ext uri="{BB962C8B-B14F-4D97-AF65-F5344CB8AC3E}">
        <p14:creationId xmlns:p14="http://schemas.microsoft.com/office/powerpoint/2010/main" xmlns="" val="390738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xmlns="" id="{E9F2A66C-8630-4941-99DD-C23F4B63A781}"/>
              </a:ext>
            </a:extLst>
          </p:cNvPr>
          <p:cNvPicPr>
            <a:picLocks noChangeAspect="1"/>
          </p:cNvPicPr>
          <p:nvPr/>
        </p:nvPicPr>
        <p:blipFill>
          <a:blip r:embed="rId2"/>
          <a:stretch>
            <a:fillRect/>
          </a:stretch>
        </p:blipFill>
        <p:spPr>
          <a:xfrm>
            <a:off x="2010134" y="269111"/>
            <a:ext cx="8426371" cy="6319778"/>
          </a:xfrm>
          <a:prstGeom prst="rect">
            <a:avLst/>
          </a:prstGeom>
        </p:spPr>
      </p:pic>
    </p:spTree>
    <p:extLst>
      <p:ext uri="{BB962C8B-B14F-4D97-AF65-F5344CB8AC3E}">
        <p14:creationId xmlns:p14="http://schemas.microsoft.com/office/powerpoint/2010/main" xmlns="" val="124303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5330" y="864266"/>
            <a:ext cx="3802644"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2:3</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734094" y="2279560"/>
            <a:ext cx="10646535" cy="1938992"/>
          </a:xfrm>
          <a:prstGeom prst="rect">
            <a:avLst/>
          </a:prstGeom>
          <a:solidFill>
            <a:schemeClr val="tx1"/>
          </a:solidFill>
        </p:spPr>
        <p:txBody>
          <a:bodyPr wrap="square" rtlCol="0">
            <a:spAutoFit/>
          </a:bodyPr>
          <a:lstStyle/>
          <a:p>
            <a:pPr algn="ctr"/>
            <a:r>
              <a:rPr lang="en-US" sz="4000" b="1" dirty="0">
                <a:solidFill>
                  <a:schemeClr val="bg1"/>
                </a:solidFill>
              </a:rPr>
              <a:t>	When King Herod heard about this, he was worried, and so was everyone else in Jerusalem.</a:t>
            </a:r>
            <a:endParaRPr lang="en-US" sz="4800" b="1" dirty="0">
              <a:solidFill>
                <a:schemeClr val="bg1"/>
              </a:solidFill>
            </a:endParaRPr>
          </a:p>
        </p:txBody>
      </p:sp>
    </p:spTree>
    <p:extLst>
      <p:ext uri="{BB962C8B-B14F-4D97-AF65-F5344CB8AC3E}">
        <p14:creationId xmlns:p14="http://schemas.microsoft.com/office/powerpoint/2010/main" xmlns="" val="235124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xmlns="" id="{236B9D5A-F8DE-482E-AEAD-144FFFEFED12}"/>
              </a:ext>
            </a:extLst>
          </p:cNvPr>
          <p:cNvPicPr>
            <a:picLocks noChangeAspect="1"/>
          </p:cNvPicPr>
          <p:nvPr/>
        </p:nvPicPr>
        <p:blipFill>
          <a:blip r:embed="rId2"/>
          <a:stretch>
            <a:fillRect/>
          </a:stretch>
        </p:blipFill>
        <p:spPr>
          <a:xfrm>
            <a:off x="1618858" y="158766"/>
            <a:ext cx="8954283" cy="6540467"/>
          </a:xfrm>
          <a:prstGeom prst="rect">
            <a:avLst/>
          </a:prstGeom>
          <a:solidFill>
            <a:schemeClr val="tx1"/>
          </a:solidFill>
        </p:spPr>
      </p:pic>
    </p:spTree>
    <p:extLst>
      <p:ext uri="{BB962C8B-B14F-4D97-AF65-F5344CB8AC3E}">
        <p14:creationId xmlns:p14="http://schemas.microsoft.com/office/powerpoint/2010/main" xmlns="" val="401045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0023" y="439263"/>
            <a:ext cx="4987263"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Herod the Great</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875762" y="1545465"/>
            <a:ext cx="10646535" cy="4832092"/>
          </a:xfrm>
          <a:prstGeom prst="rect">
            <a:avLst/>
          </a:prstGeom>
          <a:solidFill>
            <a:schemeClr val="tx1"/>
          </a:solidFill>
        </p:spPr>
        <p:txBody>
          <a:bodyPr wrap="square" rtlCol="0">
            <a:spAutoFit/>
          </a:bodyPr>
          <a:lstStyle/>
          <a:p>
            <a:pPr algn="ctr"/>
            <a:r>
              <a:rPr lang="en-US" sz="4000" b="1" dirty="0">
                <a:solidFill>
                  <a:schemeClr val="bg1"/>
                </a:solidFill>
              </a:rPr>
              <a:t>	</a:t>
            </a:r>
            <a:r>
              <a:rPr lang="en-US" sz="4400" dirty="0">
                <a:solidFill>
                  <a:schemeClr val="bg1"/>
                </a:solidFill>
              </a:rPr>
              <a:t>Not Jewish, Esau’s descendent</a:t>
            </a:r>
          </a:p>
          <a:p>
            <a:pPr algn="ctr"/>
            <a:r>
              <a:rPr lang="en-US" sz="4400" dirty="0">
                <a:solidFill>
                  <a:schemeClr val="bg1"/>
                </a:solidFill>
              </a:rPr>
              <a:t>63 B.C. – became Governor of Jerusalem</a:t>
            </a:r>
          </a:p>
          <a:p>
            <a:pPr algn="ctr"/>
            <a:r>
              <a:rPr lang="en-US" sz="4400" dirty="0">
                <a:solidFill>
                  <a:schemeClr val="bg1"/>
                </a:solidFill>
              </a:rPr>
              <a:t>40 B.C. – Parthian invasion, escape to Rome</a:t>
            </a:r>
          </a:p>
          <a:p>
            <a:pPr algn="ctr"/>
            <a:r>
              <a:rPr lang="en-US" sz="4400" dirty="0">
                <a:solidFill>
                  <a:schemeClr val="bg1"/>
                </a:solidFill>
              </a:rPr>
              <a:t>“King of the Jews”</a:t>
            </a:r>
          </a:p>
          <a:p>
            <a:pPr algn="ctr"/>
            <a:r>
              <a:rPr lang="en-US" sz="4400" dirty="0">
                <a:solidFill>
                  <a:schemeClr val="bg1"/>
                </a:solidFill>
              </a:rPr>
              <a:t>40,000 Soldiers</a:t>
            </a:r>
          </a:p>
        </p:txBody>
      </p:sp>
    </p:spTree>
    <p:extLst>
      <p:ext uri="{BB962C8B-B14F-4D97-AF65-F5344CB8AC3E}">
        <p14:creationId xmlns:p14="http://schemas.microsoft.com/office/powerpoint/2010/main" xmlns="" val="319263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4418" y="192738"/>
            <a:ext cx="4405373"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2:4-6</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759850" y="1137957"/>
            <a:ext cx="10646535" cy="707886"/>
          </a:xfrm>
          <a:prstGeom prst="rect">
            <a:avLst/>
          </a:prstGeom>
          <a:solidFill>
            <a:schemeClr val="tx1"/>
          </a:solidFill>
        </p:spPr>
        <p:txBody>
          <a:bodyPr wrap="square" rtlCol="0">
            <a:spAutoFit/>
          </a:bodyPr>
          <a:lstStyle/>
          <a:p>
            <a:pPr algn="ctr"/>
            <a:r>
              <a:rPr lang="en-US" sz="4000" b="1" dirty="0">
                <a:solidFill>
                  <a:schemeClr val="bg1"/>
                </a:solidFill>
              </a:rPr>
              <a:t>“Interested to know but not to go”</a:t>
            </a:r>
            <a:endParaRPr lang="en-US" sz="4400" dirty="0">
              <a:solidFill>
                <a:schemeClr val="bg1"/>
              </a:solidFill>
            </a:endParaRPr>
          </a:p>
        </p:txBody>
      </p:sp>
      <p:sp>
        <p:nvSpPr>
          <p:cNvPr id="7" name="TextBox 6"/>
          <p:cNvSpPr txBox="1"/>
          <p:nvPr/>
        </p:nvSpPr>
        <p:spPr>
          <a:xfrm>
            <a:off x="759850" y="1960065"/>
            <a:ext cx="10646535" cy="4801314"/>
          </a:xfrm>
          <a:prstGeom prst="rect">
            <a:avLst/>
          </a:prstGeom>
          <a:solidFill>
            <a:schemeClr val="tx1"/>
          </a:solidFill>
        </p:spPr>
        <p:txBody>
          <a:bodyPr wrap="square" rtlCol="0">
            <a:spAutoFit/>
          </a:bodyPr>
          <a:lstStyle/>
          <a:p>
            <a:pPr algn="ctr"/>
            <a:r>
              <a:rPr lang="en-US" sz="3400" dirty="0">
                <a:solidFill>
                  <a:schemeClr val="bg1"/>
                </a:solidFill>
              </a:rPr>
              <a:t>Herod brought together the chief priests and </a:t>
            </a:r>
            <a:r>
              <a:rPr lang="en-US" sz="3400" dirty="0" err="1">
                <a:solidFill>
                  <a:schemeClr val="bg1"/>
                </a:solidFill>
              </a:rPr>
              <a:t>th</a:t>
            </a:r>
            <a:r>
              <a:rPr lang="en-US" sz="3400" dirty="0">
                <a:solidFill>
                  <a:schemeClr val="bg1"/>
                </a:solidFill>
              </a:rPr>
              <a:t> teachers of the Law of Moses and asked them, “Where will the Messiah be born?”   T hey told him, “He will be born in Bethlehem, just as the prophet wrote,</a:t>
            </a:r>
          </a:p>
          <a:p>
            <a:pPr algn="ctr"/>
            <a:r>
              <a:rPr lang="en-US" sz="3400" dirty="0">
                <a:solidFill>
                  <a:schemeClr val="bg1"/>
                </a:solidFill>
              </a:rPr>
              <a:t>‘Bethlehem in the land of Judea, you are very important among the towns of Judea. From your town will come a leader, who will be like a shepherd for my people Israel.”</a:t>
            </a:r>
          </a:p>
        </p:txBody>
      </p:sp>
    </p:spTree>
    <p:extLst>
      <p:ext uri="{BB962C8B-B14F-4D97-AF65-F5344CB8AC3E}">
        <p14:creationId xmlns:p14="http://schemas.microsoft.com/office/powerpoint/2010/main" xmlns="" val="264026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4080CB49-9EB2-49CC-A9B6-01E70FD5DFE2}"/>
              </a:ext>
            </a:extLst>
          </p:cNvPr>
          <p:cNvPicPr>
            <a:picLocks noChangeAspect="1"/>
          </p:cNvPicPr>
          <p:nvPr/>
        </p:nvPicPr>
        <p:blipFill>
          <a:blip r:embed="rId2"/>
          <a:stretch>
            <a:fillRect/>
          </a:stretch>
        </p:blipFill>
        <p:spPr>
          <a:xfrm>
            <a:off x="504567" y="33652"/>
            <a:ext cx="11127990" cy="6824347"/>
          </a:xfrm>
          <a:prstGeom prst="rect">
            <a:avLst/>
          </a:prstGeom>
        </p:spPr>
      </p:pic>
      <p:sp>
        <p:nvSpPr>
          <p:cNvPr id="8" name="Oval 7">
            <a:extLst>
              <a:ext uri="{FF2B5EF4-FFF2-40B4-BE49-F238E27FC236}">
                <a16:creationId xmlns:a16="http://schemas.microsoft.com/office/drawing/2014/main" xmlns="" id="{96677C54-196C-4C66-83C7-BF30D11CD658}"/>
              </a:ext>
            </a:extLst>
          </p:cNvPr>
          <p:cNvSpPr/>
          <p:nvPr/>
        </p:nvSpPr>
        <p:spPr>
          <a:xfrm>
            <a:off x="5667153" y="3530886"/>
            <a:ext cx="102154" cy="101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80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4856" y="591984"/>
            <a:ext cx="9902893" cy="5447645"/>
          </a:xfrm>
          <a:prstGeom prst="rect">
            <a:avLst/>
          </a:prstGeom>
          <a:solidFill>
            <a:schemeClr val="accent5">
              <a:lumMod val="60000"/>
              <a:lumOff val="40000"/>
            </a:schemeClr>
          </a:solidFill>
        </p:spPr>
        <p:txBody>
          <a:bodyPr wrap="square" rtlCol="0">
            <a:spAutoFit/>
          </a:bodyPr>
          <a:lstStyle/>
          <a:p>
            <a:pPr algn="ctr">
              <a:spcAft>
                <a:spcPts val="1800"/>
              </a:spcAft>
            </a:pPr>
            <a:r>
              <a:rPr lang="en-US" sz="4800" b="1" dirty="0">
                <a:solidFill>
                  <a:schemeClr val="bg1"/>
                </a:solidFill>
              </a:rPr>
              <a:t>Boston Scholars</a:t>
            </a:r>
          </a:p>
          <a:p>
            <a:pPr algn="ctr">
              <a:spcAft>
                <a:spcPts val="1800"/>
              </a:spcAft>
            </a:pPr>
            <a:r>
              <a:rPr lang="en-US" sz="4800" b="1" dirty="0">
                <a:solidFill>
                  <a:schemeClr val="bg1"/>
                </a:solidFill>
              </a:rPr>
              <a:t>Major of Wichita</a:t>
            </a:r>
          </a:p>
          <a:p>
            <a:pPr algn="ctr">
              <a:spcAft>
                <a:spcPts val="1800"/>
              </a:spcAft>
            </a:pPr>
            <a:r>
              <a:rPr lang="en-US" sz="4800" b="1" dirty="0">
                <a:solidFill>
                  <a:schemeClr val="bg1"/>
                </a:solidFill>
              </a:rPr>
              <a:t>Professors or Preachers</a:t>
            </a:r>
          </a:p>
          <a:p>
            <a:pPr algn="ctr">
              <a:spcAft>
                <a:spcPts val="1800"/>
              </a:spcAft>
            </a:pPr>
            <a:r>
              <a:rPr lang="en-US" sz="4800" b="1" dirty="0">
                <a:solidFill>
                  <a:schemeClr val="bg1"/>
                </a:solidFill>
              </a:rPr>
              <a:t>Go to Hilltop</a:t>
            </a:r>
          </a:p>
          <a:p>
            <a:pPr algn="ctr"/>
            <a:r>
              <a:rPr lang="en-US" sz="4800" b="1" dirty="0">
                <a:solidFill>
                  <a:schemeClr val="bg1"/>
                </a:solidFill>
              </a:rPr>
              <a:t>Jesus can be born in your heart </a:t>
            </a:r>
          </a:p>
          <a:p>
            <a:pPr algn="ctr">
              <a:spcAft>
                <a:spcPts val="1800"/>
              </a:spcAft>
            </a:pPr>
            <a:r>
              <a:rPr lang="en-US" sz="4800" b="1" dirty="0">
                <a:solidFill>
                  <a:schemeClr val="bg1"/>
                </a:solidFill>
              </a:rPr>
              <a:t>Here in HILLTOP</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58813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5330" y="169622"/>
            <a:ext cx="3703258" cy="707886"/>
          </a:xfrm>
          <a:prstGeom prst="rect">
            <a:avLst/>
          </a:prstGeom>
          <a:solidFill>
            <a:schemeClr val="accent5">
              <a:lumMod val="60000"/>
              <a:lumOff val="40000"/>
            </a:schemeClr>
          </a:solidFill>
        </p:spPr>
        <p:txBody>
          <a:bodyPr wrap="none" rtlCol="0">
            <a:spAutoFit/>
          </a:bodyPr>
          <a:lstStyle/>
          <a:p>
            <a:r>
              <a:rPr lang="en-US" sz="4000" b="1" dirty="0">
                <a:solidFill>
                  <a:schemeClr val="bg1"/>
                </a:solidFill>
              </a:rPr>
              <a:t>Matthew 2:1-7</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xmlns="" id="{42748539-F2CF-499A-8895-BF59FD8D52B7}"/>
              </a:ext>
            </a:extLst>
          </p:cNvPr>
          <p:cNvSpPr txBox="1"/>
          <p:nvPr/>
        </p:nvSpPr>
        <p:spPr>
          <a:xfrm>
            <a:off x="4678326" y="2551814"/>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xmlns="" id="{C22D437E-8662-4B90-8071-06014BBD165A}"/>
              </a:ext>
            </a:extLst>
          </p:cNvPr>
          <p:cNvSpPr/>
          <p:nvPr/>
        </p:nvSpPr>
        <p:spPr>
          <a:xfrm>
            <a:off x="983674" y="1216185"/>
            <a:ext cx="10266218" cy="4893647"/>
          </a:xfrm>
          <a:prstGeom prst="rect">
            <a:avLst/>
          </a:prstGeom>
          <a:solidFill>
            <a:schemeClr val="tx1"/>
          </a:solidFill>
        </p:spPr>
        <p:txBody>
          <a:bodyPr wrap="square">
            <a:spAutoFit/>
          </a:bodyPr>
          <a:lstStyle/>
          <a:p>
            <a:r>
              <a:rPr lang="en-US" sz="2400" b="1" dirty="0">
                <a:solidFill>
                  <a:schemeClr val="bg1"/>
                </a:solidFill>
              </a:rPr>
              <a:t>2 When Jesus was born in the village of Bethlehem in Judea, Herod was king. During this time some wise men from the east came to Jerusalem </a:t>
            </a:r>
            <a:r>
              <a:rPr lang="en-US" sz="2400" b="1" baseline="30000" dirty="0">
                <a:solidFill>
                  <a:schemeClr val="bg1"/>
                </a:solidFill>
              </a:rPr>
              <a:t>2 </a:t>
            </a:r>
            <a:r>
              <a:rPr lang="en-US" sz="2400" b="1" dirty="0">
                <a:solidFill>
                  <a:schemeClr val="bg1"/>
                </a:solidFill>
              </a:rPr>
              <a:t>and said, “Where is the child born to be king of the Jews? We saw his star in the east and have come to worship him.” </a:t>
            </a:r>
            <a:r>
              <a:rPr lang="en-US" sz="2400" b="1" baseline="30000" dirty="0">
                <a:solidFill>
                  <a:schemeClr val="bg1"/>
                </a:solidFill>
              </a:rPr>
              <a:t>3 </a:t>
            </a:r>
            <a:r>
              <a:rPr lang="en-US" sz="2400" b="1" dirty="0">
                <a:solidFill>
                  <a:schemeClr val="bg1"/>
                </a:solidFill>
              </a:rPr>
              <a:t>When King Herod heard about this, he was worried, and so was everyone else in Jerusalem. </a:t>
            </a:r>
            <a:r>
              <a:rPr lang="en-US" sz="2400" b="1" baseline="30000" dirty="0">
                <a:solidFill>
                  <a:schemeClr val="bg1"/>
                </a:solidFill>
              </a:rPr>
              <a:t>4 </a:t>
            </a:r>
            <a:r>
              <a:rPr lang="en-US" sz="2400" b="1" dirty="0">
                <a:solidFill>
                  <a:schemeClr val="bg1"/>
                </a:solidFill>
              </a:rPr>
              <a:t>Herod brought together the chief priests and the teachers of the Law of Moses and asked them, “Where will the Messiah be born?”   </a:t>
            </a:r>
            <a:r>
              <a:rPr lang="en-US" sz="2400" b="1" baseline="30000" dirty="0">
                <a:solidFill>
                  <a:schemeClr val="bg1"/>
                </a:solidFill>
              </a:rPr>
              <a:t>5 </a:t>
            </a:r>
            <a:r>
              <a:rPr lang="en-US" sz="2400" b="1" dirty="0">
                <a:solidFill>
                  <a:schemeClr val="bg1"/>
                </a:solidFill>
              </a:rPr>
              <a:t>They told him, “He will be born in Bethlehem, just as the prophet wrote, </a:t>
            </a:r>
            <a:r>
              <a:rPr lang="en-US" sz="2400" b="1" baseline="30000" dirty="0">
                <a:solidFill>
                  <a:schemeClr val="bg1"/>
                </a:solidFill>
              </a:rPr>
              <a:t>6 </a:t>
            </a:r>
            <a:r>
              <a:rPr lang="en-US" sz="2400" b="1" dirty="0">
                <a:solidFill>
                  <a:schemeClr val="bg1"/>
                </a:solidFill>
              </a:rPr>
              <a:t>’Bethlehem in the land of Judea, you are very important among the towns of Judea. From your town will come a leader, who will be like a shepherd for my people Israel.’” </a:t>
            </a:r>
            <a:r>
              <a:rPr lang="en-US" sz="2400" b="1" baseline="30000" dirty="0">
                <a:solidFill>
                  <a:schemeClr val="bg1"/>
                </a:solidFill>
              </a:rPr>
              <a:t>7 </a:t>
            </a:r>
            <a:r>
              <a:rPr lang="en-US" sz="2400" b="1" dirty="0">
                <a:solidFill>
                  <a:schemeClr val="bg1"/>
                </a:solidFill>
              </a:rPr>
              <a:t>Herod secretly called in the wise men and asked them when they had first seen the star. </a:t>
            </a:r>
          </a:p>
        </p:txBody>
      </p:sp>
    </p:spTree>
    <p:extLst>
      <p:ext uri="{BB962C8B-B14F-4D97-AF65-F5344CB8AC3E}">
        <p14:creationId xmlns:p14="http://schemas.microsoft.com/office/powerpoint/2010/main" xmlns="" val="882889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3091" y="521691"/>
            <a:ext cx="4405373"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2:7-8</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875762" y="1730660"/>
            <a:ext cx="10646535" cy="3785652"/>
          </a:xfrm>
          <a:prstGeom prst="rect">
            <a:avLst/>
          </a:prstGeom>
          <a:solidFill>
            <a:schemeClr val="tx1"/>
          </a:solidFill>
        </p:spPr>
        <p:txBody>
          <a:bodyPr wrap="square" rtlCol="0">
            <a:spAutoFit/>
          </a:bodyPr>
          <a:lstStyle/>
          <a:p>
            <a:r>
              <a:rPr lang="en-US" sz="4000" b="1" dirty="0" smtClean="0">
                <a:solidFill>
                  <a:schemeClr val="bg1"/>
                </a:solidFill>
              </a:rPr>
              <a:t>  “Herod </a:t>
            </a:r>
            <a:r>
              <a:rPr lang="en-US" sz="4000" b="1" dirty="0">
                <a:solidFill>
                  <a:schemeClr val="bg1"/>
                </a:solidFill>
              </a:rPr>
              <a:t>secretly called in the wise men and asked them when they had first seen the star.  He told them, </a:t>
            </a:r>
            <a:r>
              <a:rPr lang="en-US" sz="4000" b="1" dirty="0" smtClean="0">
                <a:solidFill>
                  <a:schemeClr val="bg1"/>
                </a:solidFill>
              </a:rPr>
              <a:t>‘Go </a:t>
            </a:r>
            <a:r>
              <a:rPr lang="en-US" sz="4000" b="1" dirty="0">
                <a:solidFill>
                  <a:schemeClr val="bg1"/>
                </a:solidFill>
              </a:rPr>
              <a:t>to Bethlehem and search carefully for the child. As soon as you find him, let me know. I want to go and worship him too</a:t>
            </a:r>
            <a:r>
              <a:rPr lang="en-US" sz="4000" b="1" dirty="0" smtClean="0">
                <a:solidFill>
                  <a:schemeClr val="bg1"/>
                </a:solidFill>
              </a:rPr>
              <a:t>.’”</a:t>
            </a:r>
            <a:endParaRPr lang="en-US" sz="4000" b="1" dirty="0">
              <a:solidFill>
                <a:schemeClr val="bg1"/>
              </a:solidFill>
            </a:endParaRPr>
          </a:p>
        </p:txBody>
      </p:sp>
    </p:spTree>
    <p:extLst>
      <p:ext uri="{BB962C8B-B14F-4D97-AF65-F5344CB8AC3E}">
        <p14:creationId xmlns:p14="http://schemas.microsoft.com/office/powerpoint/2010/main" xmlns="" val="360790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0023" y="439263"/>
            <a:ext cx="4750018"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2:9-10</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875762" y="1800108"/>
            <a:ext cx="10646535" cy="3785652"/>
          </a:xfrm>
          <a:prstGeom prst="rect">
            <a:avLst/>
          </a:prstGeom>
          <a:solidFill>
            <a:schemeClr val="tx1"/>
          </a:solidFill>
        </p:spPr>
        <p:txBody>
          <a:bodyPr wrap="square" rtlCol="0">
            <a:spAutoFit/>
          </a:bodyPr>
          <a:lstStyle/>
          <a:p>
            <a:r>
              <a:rPr lang="en-US" sz="4000" b="1" dirty="0" smtClean="0">
                <a:solidFill>
                  <a:schemeClr val="bg1"/>
                </a:solidFill>
              </a:rPr>
              <a:t>  “The </a:t>
            </a:r>
            <a:r>
              <a:rPr lang="en-US" sz="4000" b="1" dirty="0">
                <a:solidFill>
                  <a:schemeClr val="bg1"/>
                </a:solidFill>
              </a:rPr>
              <a:t>wise men listened to what the king said and then left. And the star they had seen in the east went on ahead of them until it stopped over the place where the child was.  They were thrilled and excited to see the star</a:t>
            </a:r>
            <a:r>
              <a:rPr lang="en-US" sz="4000" b="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xmlns="" val="178542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218" y="879101"/>
            <a:ext cx="4147289"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2:11</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864188" y="2147349"/>
            <a:ext cx="10646535" cy="3170099"/>
          </a:xfrm>
          <a:prstGeom prst="rect">
            <a:avLst/>
          </a:prstGeom>
          <a:solidFill>
            <a:schemeClr val="tx1"/>
          </a:solidFill>
        </p:spPr>
        <p:txBody>
          <a:bodyPr wrap="square" rtlCol="0">
            <a:spAutoFit/>
          </a:bodyPr>
          <a:lstStyle/>
          <a:p>
            <a:r>
              <a:rPr lang="en-US" sz="4000" b="1" dirty="0">
                <a:solidFill>
                  <a:schemeClr val="bg1"/>
                </a:solidFill>
              </a:rPr>
              <a:t> </a:t>
            </a:r>
            <a:r>
              <a:rPr lang="en-US" sz="4000" b="1" dirty="0" smtClean="0">
                <a:solidFill>
                  <a:schemeClr val="bg1"/>
                </a:solidFill>
              </a:rPr>
              <a:t>  “When </a:t>
            </a:r>
            <a:r>
              <a:rPr lang="en-US" sz="4000" b="1" dirty="0">
                <a:solidFill>
                  <a:schemeClr val="bg1"/>
                </a:solidFill>
              </a:rPr>
              <a:t>the men went into the house and saw the child with Mary, his mother, they knelt down and worshiped him. They took out their gifts of gold, frankincense, and myrrh[a] and gave them to him</a:t>
            </a:r>
            <a:r>
              <a:rPr lang="en-US" sz="4000" b="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xmlns="" val="185048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4666" y="1237916"/>
            <a:ext cx="4147289"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2:12</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864188" y="2640169"/>
            <a:ext cx="10646535" cy="1938992"/>
          </a:xfrm>
          <a:prstGeom prst="rect">
            <a:avLst/>
          </a:prstGeom>
          <a:solidFill>
            <a:schemeClr val="tx1"/>
          </a:solidFill>
        </p:spPr>
        <p:txBody>
          <a:bodyPr wrap="square" rtlCol="0">
            <a:spAutoFit/>
          </a:bodyPr>
          <a:lstStyle/>
          <a:p>
            <a:r>
              <a:rPr lang="en-US" sz="4000" b="1" dirty="0" smtClean="0">
                <a:solidFill>
                  <a:schemeClr val="bg1"/>
                </a:solidFill>
              </a:rPr>
              <a:t>   “Later </a:t>
            </a:r>
            <a:r>
              <a:rPr lang="en-US" sz="4000" b="1" dirty="0">
                <a:solidFill>
                  <a:schemeClr val="bg1"/>
                </a:solidFill>
              </a:rPr>
              <a:t>they were warned in a dream not to return to Herod, and they went back home by another road</a:t>
            </a:r>
            <a:r>
              <a:rPr lang="en-US" sz="4000" b="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xmlns="" val="348165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7595" y="276589"/>
            <a:ext cx="7411003"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How does God warn </a:t>
            </a:r>
            <a:r>
              <a:rPr lang="en-US" sz="4800" b="1" dirty="0" smtClean="0">
                <a:solidFill>
                  <a:schemeClr val="bg1"/>
                </a:solidFill>
              </a:rPr>
              <a:t>us?</a:t>
            </a:r>
            <a:endParaRPr lang="en-US" sz="4800" b="1" dirty="0">
              <a:solidFill>
                <a:schemeClr val="bg1"/>
              </a:solidFill>
            </a:endParaRP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2844159" y="1313646"/>
            <a:ext cx="6993229" cy="5324535"/>
          </a:xfrm>
          <a:prstGeom prst="rect">
            <a:avLst/>
          </a:prstGeom>
          <a:solidFill>
            <a:schemeClr val="tx1"/>
          </a:solidFill>
        </p:spPr>
        <p:txBody>
          <a:bodyPr wrap="square" rtlCol="0">
            <a:spAutoFit/>
          </a:bodyPr>
          <a:lstStyle/>
          <a:p>
            <a:pPr algn="ctr">
              <a:spcAft>
                <a:spcPts val="1200"/>
              </a:spcAft>
            </a:pPr>
            <a:r>
              <a:rPr lang="en-US" sz="6000" dirty="0">
                <a:solidFill>
                  <a:schemeClr val="bg1"/>
                </a:solidFill>
              </a:rPr>
              <a:t>	Scripture</a:t>
            </a:r>
          </a:p>
          <a:p>
            <a:pPr algn="ctr">
              <a:spcAft>
                <a:spcPts val="1200"/>
              </a:spcAft>
            </a:pPr>
            <a:r>
              <a:rPr lang="en-US" sz="6000" dirty="0">
                <a:solidFill>
                  <a:schemeClr val="bg1"/>
                </a:solidFill>
              </a:rPr>
              <a:t>Prayer</a:t>
            </a:r>
          </a:p>
          <a:p>
            <a:pPr algn="ctr">
              <a:spcAft>
                <a:spcPts val="1200"/>
              </a:spcAft>
            </a:pPr>
            <a:r>
              <a:rPr lang="en-US" sz="6000" dirty="0">
                <a:solidFill>
                  <a:schemeClr val="bg1"/>
                </a:solidFill>
              </a:rPr>
              <a:t>Conscience</a:t>
            </a:r>
          </a:p>
          <a:p>
            <a:pPr algn="ctr">
              <a:spcAft>
                <a:spcPts val="1200"/>
              </a:spcAft>
            </a:pPr>
            <a:r>
              <a:rPr lang="en-US" sz="6000" dirty="0">
                <a:solidFill>
                  <a:schemeClr val="bg1"/>
                </a:solidFill>
              </a:rPr>
              <a:t>Godly </a:t>
            </a:r>
            <a:r>
              <a:rPr lang="en-US" sz="6000" dirty="0" smtClean="0">
                <a:solidFill>
                  <a:schemeClr val="bg1"/>
                </a:solidFill>
              </a:rPr>
              <a:t>advice</a:t>
            </a:r>
            <a:endParaRPr lang="en-US" sz="6000" dirty="0">
              <a:solidFill>
                <a:schemeClr val="bg1"/>
              </a:solidFill>
            </a:endParaRPr>
          </a:p>
          <a:p>
            <a:pPr algn="ctr">
              <a:spcAft>
                <a:spcPts val="1200"/>
              </a:spcAft>
            </a:pPr>
            <a:r>
              <a:rPr lang="en-US" sz="6000" dirty="0">
                <a:solidFill>
                  <a:schemeClr val="bg1"/>
                </a:solidFill>
              </a:rPr>
              <a:t>Dreams</a:t>
            </a:r>
          </a:p>
        </p:txBody>
      </p:sp>
    </p:spTree>
    <p:extLst>
      <p:ext uri="{BB962C8B-B14F-4D97-AF65-F5344CB8AC3E}">
        <p14:creationId xmlns:p14="http://schemas.microsoft.com/office/powerpoint/2010/main" xmlns="" val="360232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33364" y="740229"/>
            <a:ext cx="2464136"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Dreams</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746974" y="1931832"/>
            <a:ext cx="11127347" cy="3785652"/>
          </a:xfrm>
          <a:prstGeom prst="rect">
            <a:avLst/>
          </a:prstGeom>
          <a:solidFill>
            <a:schemeClr val="tx1"/>
          </a:solidFill>
        </p:spPr>
        <p:txBody>
          <a:bodyPr wrap="square" rtlCol="0">
            <a:spAutoFit/>
          </a:bodyPr>
          <a:lstStyle/>
          <a:p>
            <a:pPr>
              <a:spcAft>
                <a:spcPts val="1200"/>
              </a:spcAft>
            </a:pPr>
            <a:r>
              <a:rPr lang="en-US" sz="4000" dirty="0">
                <a:solidFill>
                  <a:schemeClr val="bg1"/>
                </a:solidFill>
              </a:rPr>
              <a:t>  Wise Men – Matthew 2:12 – Avoid Herod</a:t>
            </a:r>
          </a:p>
          <a:p>
            <a:pPr>
              <a:spcAft>
                <a:spcPts val="1200"/>
              </a:spcAft>
            </a:pPr>
            <a:r>
              <a:rPr lang="en-US" sz="4000" dirty="0">
                <a:solidFill>
                  <a:schemeClr val="bg1"/>
                </a:solidFill>
              </a:rPr>
              <a:t>  Joseph – Matthew 1:20 – Marry Mary</a:t>
            </a:r>
          </a:p>
          <a:p>
            <a:pPr>
              <a:spcAft>
                <a:spcPts val="1200"/>
              </a:spcAft>
            </a:pPr>
            <a:r>
              <a:rPr lang="en-US" sz="4000" dirty="0">
                <a:solidFill>
                  <a:schemeClr val="bg1"/>
                </a:solidFill>
              </a:rPr>
              <a:t>                  Matthew 2:13 – Flee to Egypt</a:t>
            </a:r>
          </a:p>
          <a:p>
            <a:pPr>
              <a:spcAft>
                <a:spcPts val="1200"/>
              </a:spcAft>
            </a:pPr>
            <a:r>
              <a:rPr lang="en-US" sz="4000" dirty="0">
                <a:solidFill>
                  <a:schemeClr val="bg1"/>
                </a:solidFill>
              </a:rPr>
              <a:t>                  Matthew 2:19 – Return to Israel</a:t>
            </a:r>
          </a:p>
          <a:p>
            <a:pPr>
              <a:spcAft>
                <a:spcPts val="1200"/>
              </a:spcAft>
            </a:pPr>
            <a:r>
              <a:rPr lang="en-US" sz="4000" dirty="0">
                <a:solidFill>
                  <a:schemeClr val="bg1"/>
                </a:solidFill>
              </a:rPr>
              <a:t>                  Matthew 2:22 – Settle in Nazareth</a:t>
            </a:r>
          </a:p>
        </p:txBody>
      </p:sp>
    </p:spTree>
    <p:extLst>
      <p:ext uri="{BB962C8B-B14F-4D97-AF65-F5344CB8AC3E}">
        <p14:creationId xmlns:p14="http://schemas.microsoft.com/office/powerpoint/2010/main" xmlns="" val="283939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xmlns="" id="{9A6E53DF-A394-48FC-BA3E-66788FCCF5B3}"/>
              </a:ext>
            </a:extLst>
          </p:cNvPr>
          <p:cNvPicPr>
            <a:picLocks noChangeAspect="1"/>
          </p:cNvPicPr>
          <p:nvPr/>
        </p:nvPicPr>
        <p:blipFill>
          <a:blip r:embed="rId2"/>
          <a:stretch>
            <a:fillRect/>
          </a:stretch>
        </p:blipFill>
        <p:spPr>
          <a:xfrm>
            <a:off x="2835797" y="103207"/>
            <a:ext cx="6585995" cy="6585995"/>
          </a:xfrm>
          <a:prstGeom prst="rect">
            <a:avLst/>
          </a:prstGeom>
        </p:spPr>
      </p:pic>
    </p:spTree>
    <p:extLst>
      <p:ext uri="{BB962C8B-B14F-4D97-AF65-F5344CB8AC3E}">
        <p14:creationId xmlns:p14="http://schemas.microsoft.com/office/powerpoint/2010/main" xmlns="" val="424210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4812" y="920534"/>
            <a:ext cx="3802644"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Matthew 7:7</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2128838" y="2144318"/>
            <a:ext cx="8043861" cy="3416320"/>
          </a:xfrm>
          <a:prstGeom prst="rect">
            <a:avLst/>
          </a:prstGeom>
          <a:solidFill>
            <a:schemeClr val="tx1"/>
          </a:solidFill>
        </p:spPr>
        <p:txBody>
          <a:bodyPr wrap="square" rtlCol="0">
            <a:spAutoFit/>
          </a:bodyPr>
          <a:lstStyle/>
          <a:p>
            <a:pPr algn="ctr">
              <a:spcAft>
                <a:spcPts val="2400"/>
              </a:spcAft>
            </a:pPr>
            <a:r>
              <a:rPr lang="en-US" sz="4400" b="1" dirty="0">
                <a:solidFill>
                  <a:schemeClr val="bg1"/>
                </a:solidFill>
              </a:rPr>
              <a:t>  </a:t>
            </a:r>
            <a:r>
              <a:rPr lang="en-US" sz="4400" b="1" dirty="0" smtClean="0">
                <a:solidFill>
                  <a:schemeClr val="bg1"/>
                </a:solidFill>
              </a:rPr>
              <a:t>“Ask</a:t>
            </a:r>
            <a:r>
              <a:rPr lang="en-US" sz="4400" b="1" dirty="0">
                <a:solidFill>
                  <a:schemeClr val="bg1"/>
                </a:solidFill>
              </a:rPr>
              <a:t>, and you will receive. </a:t>
            </a:r>
          </a:p>
          <a:p>
            <a:pPr algn="ctr">
              <a:spcAft>
                <a:spcPts val="2400"/>
              </a:spcAft>
            </a:pPr>
            <a:r>
              <a:rPr lang="en-US" sz="4400" b="1" dirty="0">
                <a:solidFill>
                  <a:schemeClr val="bg1"/>
                </a:solidFill>
              </a:rPr>
              <a:t>Search, and you will find. </a:t>
            </a:r>
          </a:p>
          <a:p>
            <a:pPr algn="ctr">
              <a:spcAft>
                <a:spcPts val="1200"/>
              </a:spcAft>
            </a:pPr>
            <a:r>
              <a:rPr lang="en-US" sz="4400" b="1" dirty="0">
                <a:solidFill>
                  <a:schemeClr val="bg1"/>
                </a:solidFill>
              </a:rPr>
              <a:t>Knock, and the door                                     will be opened for you</a:t>
            </a:r>
            <a:r>
              <a:rPr lang="en-US" sz="4400" b="1" dirty="0" smtClean="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xmlns="" val="102904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6540" y="1603113"/>
            <a:ext cx="4270721"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Psalms 145:18</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2108037" y="2755562"/>
            <a:ext cx="8057111" cy="1323439"/>
          </a:xfrm>
          <a:prstGeom prst="rect">
            <a:avLst/>
          </a:prstGeom>
          <a:solidFill>
            <a:schemeClr val="tx1"/>
          </a:solidFill>
        </p:spPr>
        <p:txBody>
          <a:bodyPr wrap="square" rtlCol="0">
            <a:spAutoFit/>
          </a:bodyPr>
          <a:lstStyle/>
          <a:p>
            <a:pPr algn="ctr">
              <a:spcAft>
                <a:spcPts val="1200"/>
              </a:spcAft>
            </a:pPr>
            <a:r>
              <a:rPr lang="en-US" sz="4000" b="1" dirty="0" smtClean="0">
                <a:solidFill>
                  <a:schemeClr val="bg1"/>
                </a:solidFill>
              </a:rPr>
              <a:t>“You </a:t>
            </a:r>
            <a:r>
              <a:rPr lang="en-US" sz="4000" b="1" dirty="0">
                <a:solidFill>
                  <a:schemeClr val="bg1"/>
                </a:solidFill>
              </a:rPr>
              <a:t>are near to everyone whose prayers are sincere</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xmlns="" val="19772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0333" y="1139474"/>
            <a:ext cx="3334567"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Isaiah 55:6</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1609859" y="2331077"/>
            <a:ext cx="8680361" cy="1908215"/>
          </a:xfrm>
          <a:prstGeom prst="rect">
            <a:avLst/>
          </a:prstGeom>
          <a:solidFill>
            <a:schemeClr val="tx1"/>
          </a:solidFill>
        </p:spPr>
        <p:txBody>
          <a:bodyPr wrap="square" rtlCol="0">
            <a:spAutoFit/>
          </a:bodyPr>
          <a:lstStyle/>
          <a:p>
            <a:pPr algn="ctr">
              <a:spcAft>
                <a:spcPts val="1200"/>
              </a:spcAft>
            </a:pPr>
            <a:r>
              <a:rPr lang="en-US" sz="4000" b="1" dirty="0">
                <a:solidFill>
                  <a:schemeClr val="bg1"/>
                </a:solidFill>
              </a:rPr>
              <a:t>  </a:t>
            </a:r>
            <a:r>
              <a:rPr lang="en-US" sz="5400" b="1" dirty="0">
                <a:solidFill>
                  <a:schemeClr val="bg1"/>
                </a:solidFill>
              </a:rPr>
              <a:t>“Seek the Lord </a:t>
            </a:r>
          </a:p>
          <a:p>
            <a:pPr algn="ctr">
              <a:spcAft>
                <a:spcPts val="1200"/>
              </a:spcAft>
            </a:pPr>
            <a:r>
              <a:rPr lang="en-US" sz="5400" b="1" dirty="0">
                <a:solidFill>
                  <a:schemeClr val="bg1"/>
                </a:solidFill>
              </a:rPr>
              <a:t>while He may be </a:t>
            </a:r>
            <a:r>
              <a:rPr lang="en-US" sz="5400" b="1" dirty="0" smtClean="0">
                <a:solidFill>
                  <a:schemeClr val="bg1"/>
                </a:solidFill>
              </a:rPr>
              <a:t>found.”</a:t>
            </a:r>
            <a:endParaRPr lang="en-US" sz="5400" b="1" dirty="0">
              <a:solidFill>
                <a:schemeClr val="bg1"/>
              </a:solidFill>
            </a:endParaRPr>
          </a:p>
        </p:txBody>
      </p:sp>
    </p:spTree>
    <p:extLst>
      <p:ext uri="{BB962C8B-B14F-4D97-AF65-F5344CB8AC3E}">
        <p14:creationId xmlns:p14="http://schemas.microsoft.com/office/powerpoint/2010/main" xmlns="" val="292714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423" y="416501"/>
            <a:ext cx="3990195" cy="707886"/>
          </a:xfrm>
          <a:prstGeom prst="rect">
            <a:avLst/>
          </a:prstGeom>
          <a:solidFill>
            <a:schemeClr val="accent5">
              <a:lumMod val="60000"/>
              <a:lumOff val="40000"/>
            </a:schemeClr>
          </a:solidFill>
        </p:spPr>
        <p:txBody>
          <a:bodyPr wrap="none" rtlCol="0">
            <a:spAutoFit/>
          </a:bodyPr>
          <a:lstStyle/>
          <a:p>
            <a:r>
              <a:rPr lang="en-US" sz="4000" b="1" dirty="0">
                <a:solidFill>
                  <a:schemeClr val="bg1"/>
                </a:solidFill>
              </a:rPr>
              <a:t>Matthew 2:8-12</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xmlns="" id="{43813743-C49D-4A65-A5AD-9125DB4D8EBC}"/>
              </a:ext>
            </a:extLst>
          </p:cNvPr>
          <p:cNvSpPr/>
          <p:nvPr/>
        </p:nvSpPr>
        <p:spPr>
          <a:xfrm>
            <a:off x="583018" y="1396756"/>
            <a:ext cx="11025963" cy="4154984"/>
          </a:xfrm>
          <a:prstGeom prst="rect">
            <a:avLst/>
          </a:prstGeom>
          <a:solidFill>
            <a:schemeClr val="tx1"/>
          </a:solidFill>
        </p:spPr>
        <p:txBody>
          <a:bodyPr wrap="square">
            <a:spAutoFit/>
          </a:bodyPr>
          <a:lstStyle/>
          <a:p>
            <a:r>
              <a:rPr lang="en-US" sz="2400" b="1" baseline="30000" dirty="0">
                <a:solidFill>
                  <a:schemeClr val="bg1"/>
                </a:solidFill>
              </a:rPr>
              <a:t> </a:t>
            </a:r>
            <a:r>
              <a:rPr lang="en-US" sz="2400" b="1" dirty="0">
                <a:solidFill>
                  <a:schemeClr val="bg1"/>
                </a:solidFill>
              </a:rPr>
              <a:t>He told them, “Go to Bethlehem and search carefully for the child. As soon as you find him, let me know. I want to go and worship him too.”  The wise men listened to what the king said and then left. And the star they had seen in the east went on ahead of them until it stopped over the place where the child was. </a:t>
            </a:r>
            <a:r>
              <a:rPr lang="en-US" sz="2400" b="1" baseline="30000" dirty="0">
                <a:solidFill>
                  <a:schemeClr val="bg1"/>
                </a:solidFill>
              </a:rPr>
              <a:t>10 </a:t>
            </a:r>
            <a:r>
              <a:rPr lang="en-US" sz="2400" b="1" dirty="0">
                <a:solidFill>
                  <a:schemeClr val="bg1"/>
                </a:solidFill>
              </a:rPr>
              <a:t>They were thrilled and excited to see the star.</a:t>
            </a:r>
          </a:p>
          <a:p>
            <a:r>
              <a:rPr lang="en-US" sz="2400" b="1" baseline="30000" dirty="0">
                <a:solidFill>
                  <a:schemeClr val="bg1"/>
                </a:solidFill>
              </a:rPr>
              <a:t>11 </a:t>
            </a:r>
            <a:r>
              <a:rPr lang="en-US" sz="2400" b="1" dirty="0">
                <a:solidFill>
                  <a:schemeClr val="bg1"/>
                </a:solidFill>
              </a:rPr>
              <a:t>When the men went into the house and saw the child with Mary, his mother, they knelt down and worshiped him. They took out their gifts of gold, frankincense, and myrrh and gave them to him. </a:t>
            </a:r>
            <a:r>
              <a:rPr lang="en-US" sz="2400" b="1" baseline="30000" dirty="0">
                <a:solidFill>
                  <a:schemeClr val="bg1"/>
                </a:solidFill>
              </a:rPr>
              <a:t>12 </a:t>
            </a:r>
            <a:r>
              <a:rPr lang="en-US" sz="2400" b="1" dirty="0">
                <a:solidFill>
                  <a:schemeClr val="bg1"/>
                </a:solidFill>
              </a:rPr>
              <a:t>Later they were warned in a dream not to return to Herod, and they went back home by another road.</a:t>
            </a:r>
          </a:p>
        </p:txBody>
      </p:sp>
    </p:spTree>
    <p:extLst>
      <p:ext uri="{BB962C8B-B14F-4D97-AF65-F5344CB8AC3E}">
        <p14:creationId xmlns:p14="http://schemas.microsoft.com/office/powerpoint/2010/main" xmlns="" val="3170006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0023" y="930036"/>
            <a:ext cx="4972836"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Revelations 3:20</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1300766" y="2060621"/>
            <a:ext cx="9968247" cy="3785652"/>
          </a:xfrm>
          <a:prstGeom prst="rect">
            <a:avLst/>
          </a:prstGeom>
          <a:solidFill>
            <a:schemeClr val="tx1"/>
          </a:solidFill>
        </p:spPr>
        <p:txBody>
          <a:bodyPr wrap="square" rtlCol="0">
            <a:spAutoFit/>
          </a:bodyPr>
          <a:lstStyle/>
          <a:p>
            <a:pPr algn="ctr">
              <a:spcAft>
                <a:spcPts val="1200"/>
              </a:spcAft>
            </a:pPr>
            <a:r>
              <a:rPr lang="en-US" sz="4000" dirty="0">
                <a:solidFill>
                  <a:schemeClr val="bg1"/>
                </a:solidFill>
              </a:rPr>
              <a:t>  </a:t>
            </a:r>
            <a:r>
              <a:rPr lang="en-US" sz="4000" b="1" dirty="0">
                <a:solidFill>
                  <a:schemeClr val="bg1"/>
                </a:solidFill>
              </a:rPr>
              <a:t>“I stand at the door and </a:t>
            </a:r>
            <a:r>
              <a:rPr lang="en-US" sz="4000" b="1" dirty="0" smtClean="0">
                <a:solidFill>
                  <a:schemeClr val="bg1"/>
                </a:solidFill>
              </a:rPr>
              <a:t>knock.</a:t>
            </a:r>
            <a:endParaRPr lang="en-US" sz="4000" b="1" dirty="0">
              <a:solidFill>
                <a:schemeClr val="bg1"/>
              </a:solidFill>
            </a:endParaRPr>
          </a:p>
          <a:p>
            <a:pPr algn="ctr">
              <a:spcAft>
                <a:spcPts val="1200"/>
              </a:spcAft>
            </a:pPr>
            <a:r>
              <a:rPr lang="en-US" sz="4000" b="1" dirty="0">
                <a:solidFill>
                  <a:schemeClr val="bg1"/>
                </a:solidFill>
              </a:rPr>
              <a:t>If anyone hear my voice</a:t>
            </a:r>
          </a:p>
          <a:p>
            <a:pPr algn="ctr">
              <a:spcAft>
                <a:spcPts val="1200"/>
              </a:spcAft>
            </a:pPr>
            <a:r>
              <a:rPr lang="en-US" sz="4000" b="1" dirty="0">
                <a:solidFill>
                  <a:schemeClr val="bg1"/>
                </a:solidFill>
              </a:rPr>
              <a:t>a</a:t>
            </a:r>
            <a:r>
              <a:rPr lang="en-US" sz="4000" b="1" dirty="0" smtClean="0">
                <a:solidFill>
                  <a:schemeClr val="bg1"/>
                </a:solidFill>
              </a:rPr>
              <a:t>nd </a:t>
            </a:r>
            <a:r>
              <a:rPr lang="en-US" sz="4000" b="1" dirty="0">
                <a:solidFill>
                  <a:schemeClr val="bg1"/>
                </a:solidFill>
              </a:rPr>
              <a:t>open the door</a:t>
            </a:r>
          </a:p>
          <a:p>
            <a:pPr algn="ctr">
              <a:spcAft>
                <a:spcPts val="1200"/>
              </a:spcAft>
            </a:pPr>
            <a:r>
              <a:rPr lang="en-US" sz="4000" b="1" dirty="0">
                <a:solidFill>
                  <a:schemeClr val="bg1"/>
                </a:solidFill>
              </a:rPr>
              <a:t>I will come into their life</a:t>
            </a:r>
          </a:p>
          <a:p>
            <a:pPr algn="ctr">
              <a:spcAft>
                <a:spcPts val="1200"/>
              </a:spcAft>
            </a:pPr>
            <a:r>
              <a:rPr lang="en-US" sz="4000" b="1" dirty="0">
                <a:solidFill>
                  <a:schemeClr val="bg1"/>
                </a:solidFill>
              </a:rPr>
              <a:t>I will share things together as </a:t>
            </a:r>
            <a:r>
              <a:rPr lang="en-US" sz="4000" b="1" dirty="0" smtClean="0">
                <a:solidFill>
                  <a:schemeClr val="bg1"/>
                </a:solidFill>
              </a:rPr>
              <a:t>friends.”</a:t>
            </a:r>
            <a:endParaRPr lang="en-US" sz="4000" b="1" dirty="0">
              <a:solidFill>
                <a:schemeClr val="bg1"/>
              </a:solidFill>
            </a:endParaRPr>
          </a:p>
        </p:txBody>
      </p:sp>
    </p:spTree>
    <p:extLst>
      <p:ext uri="{BB962C8B-B14F-4D97-AF65-F5344CB8AC3E}">
        <p14:creationId xmlns:p14="http://schemas.microsoft.com/office/powerpoint/2010/main" xmlns="" val="313016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5330" y="1148977"/>
            <a:ext cx="3140603"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Table Talk</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1120462" y="2395471"/>
            <a:ext cx="9968247" cy="2400657"/>
          </a:xfrm>
          <a:prstGeom prst="rect">
            <a:avLst/>
          </a:prstGeom>
          <a:solidFill>
            <a:schemeClr val="tx1"/>
          </a:solidFill>
        </p:spPr>
        <p:txBody>
          <a:bodyPr wrap="square" rtlCol="0">
            <a:spAutoFit/>
          </a:bodyPr>
          <a:lstStyle/>
          <a:p>
            <a:pPr marL="742950" indent="-742950">
              <a:spcAft>
                <a:spcPts val="3600"/>
              </a:spcAft>
              <a:buFont typeface="+mj-lt"/>
              <a:buAutoNum type="arabicPeriod"/>
            </a:pPr>
            <a:r>
              <a:rPr lang="en-US" sz="4000" b="1" dirty="0">
                <a:solidFill>
                  <a:schemeClr val="bg1"/>
                </a:solidFill>
              </a:rPr>
              <a:t>How has God ever warned you?</a:t>
            </a:r>
          </a:p>
          <a:p>
            <a:pPr marL="742950" indent="-742950">
              <a:spcAft>
                <a:spcPts val="1200"/>
              </a:spcAft>
              <a:buFont typeface="+mj-lt"/>
              <a:buAutoNum type="arabicPeriod"/>
            </a:pPr>
            <a:r>
              <a:rPr lang="en-US" sz="4000" b="1" dirty="0">
                <a:solidFill>
                  <a:schemeClr val="bg1"/>
                </a:solidFill>
              </a:rPr>
              <a:t>What special ways has God spoken to you?</a:t>
            </a:r>
          </a:p>
        </p:txBody>
      </p:sp>
    </p:spTree>
    <p:extLst>
      <p:ext uri="{BB962C8B-B14F-4D97-AF65-F5344CB8AC3E}">
        <p14:creationId xmlns:p14="http://schemas.microsoft.com/office/powerpoint/2010/main" xmlns="" val="186031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8056" y="901521"/>
            <a:ext cx="3703258" cy="707886"/>
          </a:xfrm>
          <a:prstGeom prst="rect">
            <a:avLst/>
          </a:prstGeom>
          <a:solidFill>
            <a:schemeClr val="accent5">
              <a:lumMod val="60000"/>
              <a:lumOff val="40000"/>
            </a:schemeClr>
          </a:solidFill>
        </p:spPr>
        <p:txBody>
          <a:bodyPr wrap="none" rtlCol="0">
            <a:spAutoFit/>
          </a:bodyPr>
          <a:lstStyle/>
          <a:p>
            <a:r>
              <a:rPr lang="en-US" sz="4000" b="1" dirty="0">
                <a:solidFill>
                  <a:schemeClr val="bg1"/>
                </a:solidFill>
              </a:rPr>
              <a:t>Matthew 2:1-2</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xmlns="" id="{C32A223A-B503-45C4-A229-D0750DFEDB71}"/>
              </a:ext>
            </a:extLst>
          </p:cNvPr>
          <p:cNvSpPr/>
          <p:nvPr/>
        </p:nvSpPr>
        <p:spPr>
          <a:xfrm>
            <a:off x="1252869" y="2179423"/>
            <a:ext cx="9686261" cy="3046988"/>
          </a:xfrm>
          <a:prstGeom prst="rect">
            <a:avLst/>
          </a:prstGeom>
          <a:solidFill>
            <a:schemeClr val="tx1"/>
          </a:solidFill>
        </p:spPr>
        <p:txBody>
          <a:bodyPr wrap="square">
            <a:spAutoFit/>
          </a:bodyPr>
          <a:lstStyle/>
          <a:p>
            <a:r>
              <a:rPr lang="en-US" b="1" dirty="0">
                <a:solidFill>
                  <a:schemeClr val="bg1"/>
                </a:solidFill>
              </a:rPr>
              <a:t> </a:t>
            </a:r>
            <a:r>
              <a:rPr lang="en-US" sz="3200" b="1" dirty="0">
                <a:solidFill>
                  <a:schemeClr val="bg1"/>
                </a:solidFill>
              </a:rPr>
              <a:t>When Jesus was born in the village of Bethlehem in Judea, Herod was king. During this time some wise men from the east came to Jerusalem </a:t>
            </a:r>
            <a:r>
              <a:rPr lang="en-US" sz="3200" b="1" baseline="30000" dirty="0">
                <a:solidFill>
                  <a:schemeClr val="bg1"/>
                </a:solidFill>
              </a:rPr>
              <a:t> </a:t>
            </a:r>
            <a:r>
              <a:rPr lang="en-US" sz="3200" b="1" dirty="0">
                <a:solidFill>
                  <a:schemeClr val="bg1"/>
                </a:solidFill>
              </a:rPr>
              <a:t>and said, “Where is the child born to be king of the Jews? We saw his star in the east and have come to worship him.”</a:t>
            </a:r>
          </a:p>
        </p:txBody>
      </p:sp>
    </p:spTree>
    <p:extLst>
      <p:ext uri="{BB962C8B-B14F-4D97-AF65-F5344CB8AC3E}">
        <p14:creationId xmlns:p14="http://schemas.microsoft.com/office/powerpoint/2010/main" xmlns="" val="419587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3955" y="407430"/>
            <a:ext cx="7399783" cy="1015663"/>
          </a:xfrm>
          <a:prstGeom prst="rect">
            <a:avLst/>
          </a:prstGeom>
          <a:solidFill>
            <a:schemeClr val="accent5">
              <a:lumMod val="60000"/>
              <a:lumOff val="40000"/>
            </a:schemeClr>
          </a:solidFill>
        </p:spPr>
        <p:txBody>
          <a:bodyPr wrap="none" rtlCol="0">
            <a:spAutoFit/>
          </a:bodyPr>
          <a:lstStyle/>
          <a:p>
            <a:r>
              <a:rPr lang="en-US" sz="6000" b="1" dirty="0">
                <a:solidFill>
                  <a:schemeClr val="bg1"/>
                </a:solidFill>
              </a:rPr>
              <a:t>Who were the Magi</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309093" y="1914055"/>
            <a:ext cx="11692624" cy="3785652"/>
          </a:xfrm>
          <a:prstGeom prst="rect">
            <a:avLst/>
          </a:prstGeom>
          <a:solidFill>
            <a:schemeClr val="tx1"/>
          </a:solidFill>
        </p:spPr>
        <p:txBody>
          <a:bodyPr wrap="none" rtlCol="0">
            <a:spAutoFit/>
          </a:bodyPr>
          <a:lstStyle/>
          <a:p>
            <a:r>
              <a:rPr lang="en-US" sz="4000" b="1" dirty="0">
                <a:solidFill>
                  <a:schemeClr val="bg1"/>
                </a:solidFill>
              </a:rPr>
              <a:t>		</a:t>
            </a:r>
            <a:r>
              <a:rPr lang="en-US" sz="4800" b="1" dirty="0">
                <a:solidFill>
                  <a:schemeClr val="bg1"/>
                </a:solidFill>
              </a:rPr>
              <a:t>Gentiles</a:t>
            </a:r>
          </a:p>
          <a:p>
            <a:r>
              <a:rPr lang="en-US" sz="4800" b="1" dirty="0">
                <a:solidFill>
                  <a:schemeClr val="bg1"/>
                </a:solidFill>
              </a:rPr>
              <a:t>		Lived in the East (east of Jerusalem)</a:t>
            </a:r>
          </a:p>
          <a:p>
            <a:r>
              <a:rPr lang="en-US" sz="4800" b="1" dirty="0">
                <a:solidFill>
                  <a:schemeClr val="bg1"/>
                </a:solidFill>
              </a:rPr>
              <a:t>		Possibly Babylon, Persia, India</a:t>
            </a:r>
          </a:p>
          <a:p>
            <a:r>
              <a:rPr lang="en-US" sz="4800" b="1" dirty="0">
                <a:solidFill>
                  <a:schemeClr val="bg1"/>
                </a:solidFill>
              </a:rPr>
              <a:t>		Science, Prophecy, History</a:t>
            </a:r>
          </a:p>
          <a:p>
            <a:r>
              <a:rPr lang="en-US" sz="4800" b="1" dirty="0">
                <a:solidFill>
                  <a:schemeClr val="bg1"/>
                </a:solidFill>
              </a:rPr>
              <a:t>		Knew Jewish History</a:t>
            </a:r>
          </a:p>
        </p:txBody>
      </p:sp>
      <p:sp>
        <p:nvSpPr>
          <p:cNvPr id="3" name="5-Point Star 2"/>
          <p:cNvSpPr/>
          <p:nvPr/>
        </p:nvSpPr>
        <p:spPr>
          <a:xfrm>
            <a:off x="592428" y="2073498"/>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90281" y="2802719"/>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90281" y="3521992"/>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90281" y="4980434"/>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90281" y="4251213"/>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5278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97695" y="446066"/>
            <a:ext cx="3063659" cy="1015663"/>
          </a:xfrm>
          <a:prstGeom prst="rect">
            <a:avLst/>
          </a:prstGeom>
          <a:solidFill>
            <a:schemeClr val="accent5">
              <a:lumMod val="60000"/>
              <a:lumOff val="40000"/>
            </a:schemeClr>
          </a:solidFill>
        </p:spPr>
        <p:txBody>
          <a:bodyPr wrap="none" rtlCol="0">
            <a:spAutoFit/>
          </a:bodyPr>
          <a:lstStyle/>
          <a:p>
            <a:r>
              <a:rPr lang="en-US" sz="6000" b="1" dirty="0">
                <a:solidFill>
                  <a:schemeClr val="bg1"/>
                </a:solidFill>
              </a:rPr>
              <a:t>The Star</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0" y="2100871"/>
            <a:ext cx="12192000" cy="3046988"/>
          </a:xfrm>
          <a:prstGeom prst="rect">
            <a:avLst/>
          </a:prstGeom>
          <a:solidFill>
            <a:schemeClr val="tx1"/>
          </a:solidFill>
        </p:spPr>
        <p:txBody>
          <a:bodyPr wrap="square" rtlCol="0">
            <a:spAutoFit/>
          </a:bodyPr>
          <a:lstStyle/>
          <a:p>
            <a:r>
              <a:rPr lang="en-US" sz="4000" b="1" dirty="0">
                <a:solidFill>
                  <a:schemeClr val="bg1"/>
                </a:solidFill>
              </a:rPr>
              <a:t>		</a:t>
            </a:r>
            <a:r>
              <a:rPr lang="en-US" sz="4800" b="1" dirty="0">
                <a:solidFill>
                  <a:schemeClr val="bg1"/>
                </a:solidFill>
              </a:rPr>
              <a:t>Magi knew stars, galaxies</a:t>
            </a:r>
          </a:p>
          <a:p>
            <a:r>
              <a:rPr lang="en-US" sz="4800" b="1" dirty="0">
                <a:solidFill>
                  <a:schemeClr val="bg1"/>
                </a:solidFill>
              </a:rPr>
              <a:t>		Not Astrologists, </a:t>
            </a:r>
            <a:r>
              <a:rPr lang="en-US" sz="4800" b="1" dirty="0" err="1">
                <a:solidFill>
                  <a:schemeClr val="bg1"/>
                </a:solidFill>
              </a:rPr>
              <a:t>ie</a:t>
            </a:r>
            <a:r>
              <a:rPr lang="en-US" sz="4800" b="1" dirty="0">
                <a:solidFill>
                  <a:schemeClr val="bg1"/>
                </a:solidFill>
              </a:rPr>
              <a:t> Horoscopes etc.</a:t>
            </a:r>
          </a:p>
          <a:p>
            <a:r>
              <a:rPr lang="en-US" sz="4800" b="1" dirty="0">
                <a:solidFill>
                  <a:schemeClr val="bg1"/>
                </a:solidFill>
              </a:rPr>
              <a:t>		Astronomers</a:t>
            </a:r>
          </a:p>
          <a:p>
            <a:r>
              <a:rPr lang="en-US" sz="4800" b="1" dirty="0">
                <a:solidFill>
                  <a:schemeClr val="bg1"/>
                </a:solidFill>
              </a:rPr>
              <a:t>		Something new in the sky to the west</a:t>
            </a:r>
          </a:p>
        </p:txBody>
      </p:sp>
      <p:sp>
        <p:nvSpPr>
          <p:cNvPr id="3" name="5-Point Star 2"/>
          <p:cNvSpPr/>
          <p:nvPr/>
        </p:nvSpPr>
        <p:spPr>
          <a:xfrm>
            <a:off x="311232" y="2282773"/>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11232" y="3002352"/>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11232" y="3730817"/>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11232" y="4434720"/>
            <a:ext cx="553791" cy="4765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3968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1609" y="848633"/>
            <a:ext cx="10068782" cy="830997"/>
          </a:xfrm>
          <a:prstGeom prst="rect">
            <a:avLst/>
          </a:prstGeom>
          <a:solidFill>
            <a:schemeClr val="accent5">
              <a:lumMod val="60000"/>
              <a:lumOff val="40000"/>
            </a:schemeClr>
          </a:solidFill>
        </p:spPr>
        <p:txBody>
          <a:bodyPr wrap="none" rtlCol="0">
            <a:spAutoFit/>
          </a:bodyPr>
          <a:lstStyle/>
          <a:p>
            <a:r>
              <a:rPr lang="en-US" sz="4800" b="1" dirty="0">
                <a:solidFill>
                  <a:schemeClr val="bg1"/>
                </a:solidFill>
              </a:rPr>
              <a:t>Numbers 24:17 (</a:t>
            </a:r>
            <a:r>
              <a:rPr lang="en-US" sz="4800" b="1" dirty="0" err="1">
                <a:solidFill>
                  <a:schemeClr val="bg1"/>
                </a:solidFill>
              </a:rPr>
              <a:t>Baalom</a:t>
            </a:r>
            <a:r>
              <a:rPr lang="en-US" sz="4800" b="1" dirty="0">
                <a:solidFill>
                  <a:schemeClr val="bg1"/>
                </a:solidFill>
              </a:rPr>
              <a:t> 1450 BC)</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1061609" y="2640169"/>
            <a:ext cx="10015471" cy="2985433"/>
          </a:xfrm>
          <a:prstGeom prst="rect">
            <a:avLst/>
          </a:prstGeom>
          <a:solidFill>
            <a:schemeClr val="tx1"/>
          </a:solidFill>
        </p:spPr>
        <p:txBody>
          <a:bodyPr wrap="square" rtlCol="0">
            <a:spAutoFit/>
          </a:bodyPr>
          <a:lstStyle/>
          <a:p>
            <a:pPr algn="ctr"/>
            <a:r>
              <a:rPr lang="en-US" sz="1200" dirty="0">
                <a:solidFill>
                  <a:schemeClr val="bg1"/>
                </a:solidFill>
              </a:rPr>
              <a:t>	</a:t>
            </a:r>
          </a:p>
          <a:p>
            <a:pPr algn="ctr"/>
            <a:r>
              <a:rPr lang="en-US" sz="4000" dirty="0">
                <a:solidFill>
                  <a:schemeClr val="bg1"/>
                </a:solidFill>
              </a:rPr>
              <a:t>“I see Him but </a:t>
            </a:r>
            <a:r>
              <a:rPr lang="en-US" sz="4000" b="1" u="sng" dirty="0">
                <a:solidFill>
                  <a:schemeClr val="bg1"/>
                </a:solidFill>
              </a:rPr>
              <a:t>not now</a:t>
            </a:r>
          </a:p>
          <a:p>
            <a:pPr algn="ctr"/>
            <a:r>
              <a:rPr lang="en-US" sz="4000" dirty="0">
                <a:solidFill>
                  <a:schemeClr val="bg1"/>
                </a:solidFill>
              </a:rPr>
              <a:t>I behold Him but </a:t>
            </a:r>
            <a:r>
              <a:rPr lang="en-US" sz="4000" b="1" u="sng" dirty="0">
                <a:solidFill>
                  <a:schemeClr val="bg1"/>
                </a:solidFill>
              </a:rPr>
              <a:t>not near</a:t>
            </a:r>
          </a:p>
          <a:p>
            <a:pPr algn="ctr"/>
            <a:r>
              <a:rPr lang="en-US" sz="4000" dirty="0">
                <a:solidFill>
                  <a:schemeClr val="bg1"/>
                </a:solidFill>
              </a:rPr>
              <a:t>A </a:t>
            </a:r>
            <a:r>
              <a:rPr lang="en-US" sz="4000" b="1" u="sng" dirty="0">
                <a:solidFill>
                  <a:schemeClr val="bg1"/>
                </a:solidFill>
              </a:rPr>
              <a:t>star</a:t>
            </a:r>
            <a:r>
              <a:rPr lang="en-US" sz="4000" dirty="0">
                <a:solidFill>
                  <a:schemeClr val="bg1"/>
                </a:solidFill>
              </a:rPr>
              <a:t> shall come forth from </a:t>
            </a:r>
            <a:r>
              <a:rPr lang="en-US" sz="4000" b="1" u="sng" dirty="0">
                <a:solidFill>
                  <a:schemeClr val="bg1"/>
                </a:solidFill>
              </a:rPr>
              <a:t>Jacob</a:t>
            </a:r>
          </a:p>
          <a:p>
            <a:pPr algn="ctr"/>
            <a:r>
              <a:rPr lang="en-US" sz="4000" dirty="0">
                <a:solidFill>
                  <a:schemeClr val="bg1"/>
                </a:solidFill>
              </a:rPr>
              <a:t>A </a:t>
            </a:r>
            <a:r>
              <a:rPr lang="en-US" sz="4000" b="1" u="sng" dirty="0">
                <a:solidFill>
                  <a:schemeClr val="bg1"/>
                </a:solidFill>
              </a:rPr>
              <a:t>scepter</a:t>
            </a:r>
            <a:r>
              <a:rPr lang="en-US" sz="4000" dirty="0">
                <a:solidFill>
                  <a:schemeClr val="bg1"/>
                </a:solidFill>
              </a:rPr>
              <a:t> shall rise </a:t>
            </a:r>
            <a:r>
              <a:rPr lang="en-US" sz="4000" b="1" u="sng" dirty="0">
                <a:solidFill>
                  <a:schemeClr val="bg1"/>
                </a:solidFill>
              </a:rPr>
              <a:t>from Israel”</a:t>
            </a:r>
          </a:p>
          <a:p>
            <a:pPr algn="ctr"/>
            <a:endParaRPr lang="en-US" sz="1600" dirty="0">
              <a:solidFill>
                <a:schemeClr val="bg1"/>
              </a:solidFill>
            </a:endParaRPr>
          </a:p>
        </p:txBody>
      </p:sp>
    </p:spTree>
    <p:extLst>
      <p:ext uri="{BB962C8B-B14F-4D97-AF65-F5344CB8AC3E}">
        <p14:creationId xmlns:p14="http://schemas.microsoft.com/office/powerpoint/2010/main" xmlns="" val="362372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xmlns="" id="{064B0159-B8EF-43EC-B57B-352F76E03865}"/>
              </a:ext>
            </a:extLst>
          </p:cNvPr>
          <p:cNvPicPr>
            <a:picLocks noChangeAspect="1"/>
          </p:cNvPicPr>
          <p:nvPr/>
        </p:nvPicPr>
        <p:blipFill>
          <a:blip r:embed="rId2"/>
          <a:stretch>
            <a:fillRect/>
          </a:stretch>
        </p:blipFill>
        <p:spPr>
          <a:xfrm>
            <a:off x="1580096" y="1299500"/>
            <a:ext cx="9031808" cy="5251772"/>
          </a:xfrm>
          <a:prstGeom prst="rect">
            <a:avLst/>
          </a:prstGeom>
        </p:spPr>
      </p:pic>
      <p:sp>
        <p:nvSpPr>
          <p:cNvPr id="5" name="TextBox 4">
            <a:extLst>
              <a:ext uri="{FF2B5EF4-FFF2-40B4-BE49-F238E27FC236}">
                <a16:creationId xmlns:a16="http://schemas.microsoft.com/office/drawing/2014/main" xmlns="" id="{A80A5139-05FB-4A49-92E0-DD965C0A318C}"/>
              </a:ext>
            </a:extLst>
          </p:cNvPr>
          <p:cNvSpPr txBox="1"/>
          <p:nvPr/>
        </p:nvSpPr>
        <p:spPr>
          <a:xfrm>
            <a:off x="1038708" y="225538"/>
            <a:ext cx="10121488" cy="707886"/>
          </a:xfrm>
          <a:prstGeom prst="rect">
            <a:avLst/>
          </a:prstGeom>
          <a:solidFill>
            <a:schemeClr val="accent5"/>
          </a:solidFill>
        </p:spPr>
        <p:txBody>
          <a:bodyPr wrap="square" rtlCol="0">
            <a:spAutoFit/>
          </a:bodyPr>
          <a:lstStyle/>
          <a:p>
            <a:pPr algn="ctr">
              <a:spcAft>
                <a:spcPts val="1800"/>
              </a:spcAft>
            </a:pPr>
            <a:r>
              <a:rPr lang="en-US" sz="4000" dirty="0">
                <a:solidFill>
                  <a:schemeClr val="bg1"/>
                </a:solidFill>
              </a:rPr>
              <a:t>Route </a:t>
            </a:r>
            <a:r>
              <a:rPr lang="en-US" sz="4000" dirty="0" smtClean="0">
                <a:solidFill>
                  <a:schemeClr val="bg1"/>
                </a:solidFill>
              </a:rPr>
              <a:t>traveled </a:t>
            </a:r>
            <a:r>
              <a:rPr lang="en-US" sz="4000" dirty="0">
                <a:solidFill>
                  <a:schemeClr val="bg1"/>
                </a:solidFill>
              </a:rPr>
              <a:t>by the Wise Men</a:t>
            </a:r>
          </a:p>
        </p:txBody>
      </p:sp>
    </p:spTree>
    <p:extLst>
      <p:ext uri="{BB962C8B-B14F-4D97-AF65-F5344CB8AC3E}">
        <p14:creationId xmlns:p14="http://schemas.microsoft.com/office/powerpoint/2010/main" xmlns="" val="385577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2677" y="895764"/>
            <a:ext cx="7646645" cy="1200329"/>
          </a:xfrm>
          <a:prstGeom prst="rect">
            <a:avLst/>
          </a:prstGeom>
          <a:solidFill>
            <a:schemeClr val="accent5">
              <a:lumMod val="60000"/>
              <a:lumOff val="40000"/>
            </a:schemeClr>
          </a:solidFill>
        </p:spPr>
        <p:txBody>
          <a:bodyPr wrap="none" rtlCol="0">
            <a:spAutoFit/>
          </a:bodyPr>
          <a:lstStyle/>
          <a:p>
            <a:r>
              <a:rPr lang="en-US" sz="7200" b="1" dirty="0">
                <a:solidFill>
                  <a:schemeClr val="bg1"/>
                </a:solidFill>
              </a:rPr>
              <a:t>Ecclesiastes 3:11</a:t>
            </a:r>
          </a:p>
        </p:txBody>
      </p:sp>
      <p:sp>
        <p:nvSpPr>
          <p:cNvPr id="6" name="TextBox 5"/>
          <p:cNvSpPr txBox="1"/>
          <p:nvPr/>
        </p:nvSpPr>
        <p:spPr>
          <a:xfrm>
            <a:off x="4005330" y="2640169"/>
            <a:ext cx="184731" cy="369332"/>
          </a:xfrm>
          <a:prstGeom prst="rect">
            <a:avLst/>
          </a:prstGeom>
          <a:noFill/>
        </p:spPr>
        <p:txBody>
          <a:bodyPr wrap="none" rtlCol="0">
            <a:spAutoFit/>
          </a:bodyPr>
          <a:lstStyle/>
          <a:p>
            <a:endParaRPr lang="en-US" dirty="0"/>
          </a:p>
        </p:txBody>
      </p:sp>
      <p:sp>
        <p:nvSpPr>
          <p:cNvPr id="2" name="TextBox 1"/>
          <p:cNvSpPr txBox="1"/>
          <p:nvPr/>
        </p:nvSpPr>
        <p:spPr>
          <a:xfrm>
            <a:off x="1120461" y="2824835"/>
            <a:ext cx="9951076" cy="2308324"/>
          </a:xfrm>
          <a:prstGeom prst="rect">
            <a:avLst/>
          </a:prstGeom>
          <a:solidFill>
            <a:schemeClr val="tx1"/>
          </a:solidFill>
        </p:spPr>
        <p:txBody>
          <a:bodyPr wrap="square" rtlCol="0">
            <a:spAutoFit/>
          </a:bodyPr>
          <a:lstStyle/>
          <a:p>
            <a:pPr algn="ctr"/>
            <a:r>
              <a:rPr lang="en-US" sz="7200" b="1" dirty="0" smtClean="0">
                <a:solidFill>
                  <a:schemeClr val="bg1"/>
                </a:solidFill>
              </a:rPr>
              <a:t>“</a:t>
            </a:r>
            <a:r>
              <a:rPr lang="en-US" sz="7200" b="1" dirty="0">
                <a:solidFill>
                  <a:schemeClr val="bg1"/>
                </a:solidFill>
              </a:rPr>
              <a:t>He has set eternity </a:t>
            </a:r>
          </a:p>
          <a:p>
            <a:pPr algn="ctr"/>
            <a:r>
              <a:rPr lang="en-US" sz="7200" b="1" dirty="0">
                <a:solidFill>
                  <a:schemeClr val="bg1"/>
                </a:solidFill>
              </a:rPr>
              <a:t>in the hearts of </a:t>
            </a:r>
            <a:r>
              <a:rPr lang="en-US" sz="7200" b="1" dirty="0" smtClean="0">
                <a:solidFill>
                  <a:schemeClr val="bg1"/>
                </a:solidFill>
              </a:rPr>
              <a:t>man.”</a:t>
            </a:r>
            <a:endParaRPr lang="en-US" sz="7200" b="1" dirty="0">
              <a:solidFill>
                <a:schemeClr val="bg1"/>
              </a:solidFill>
            </a:endParaRPr>
          </a:p>
        </p:txBody>
      </p:sp>
    </p:spTree>
    <p:extLst>
      <p:ext uri="{BB962C8B-B14F-4D97-AF65-F5344CB8AC3E}">
        <p14:creationId xmlns:p14="http://schemas.microsoft.com/office/powerpoint/2010/main" xmlns="" val="9339342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1653</TotalTime>
  <Words>548</Words>
  <Application>Microsoft Office PowerPoint</Application>
  <PresentationFormat>Custom</PresentationFormat>
  <Paragraphs>101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Vapor Trail</vt:lpstr>
      <vt:lpstr>The Magi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dc:title>
  <dc:creator>owner</dc:creator>
  <cp:lastModifiedBy>Eddy Hall</cp:lastModifiedBy>
  <cp:revision>24</cp:revision>
  <dcterms:created xsi:type="dcterms:W3CDTF">2017-12-28T18:23:29Z</dcterms:created>
  <dcterms:modified xsi:type="dcterms:W3CDTF">2017-12-31T15:50:49Z</dcterms:modified>
</cp:coreProperties>
</file>