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5" r:id="rId2"/>
    <p:sldId id="307" r:id="rId3"/>
    <p:sldId id="306" r:id="rId4"/>
    <p:sldId id="266" r:id="rId5"/>
    <p:sldId id="267" r:id="rId6"/>
    <p:sldId id="271" r:id="rId7"/>
    <p:sldId id="272" r:id="rId8"/>
    <p:sldId id="301" r:id="rId9"/>
    <p:sldId id="268" r:id="rId10"/>
    <p:sldId id="300" r:id="rId11"/>
    <p:sldId id="304" r:id="rId12"/>
    <p:sldId id="308" r:id="rId13"/>
    <p:sldId id="299" r:id="rId14"/>
    <p:sldId id="302" r:id="rId15"/>
    <p:sldId id="305" r:id="rId16"/>
    <p:sldId id="282" r:id="rId17"/>
    <p:sldId id="279" r:id="rId18"/>
    <p:sldId id="288" r:id="rId19"/>
    <p:sldId id="290" r:id="rId20"/>
    <p:sldId id="294" r:id="rId21"/>
    <p:sldId id="30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5807-7363-49B3-91AB-0B3F04B95FE9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CCAF-2220-4638-BC98-E9088734F2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5807-7363-49B3-91AB-0B3F04B95FE9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CCAF-2220-4638-BC98-E9088734F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5807-7363-49B3-91AB-0B3F04B95FE9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CCAF-2220-4638-BC98-E9088734F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5807-7363-49B3-91AB-0B3F04B95FE9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CCAF-2220-4638-BC98-E9088734F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5807-7363-49B3-91AB-0B3F04B95FE9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CCAF-2220-4638-BC98-E9088734F2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5807-7363-49B3-91AB-0B3F04B95FE9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CCAF-2220-4638-BC98-E9088734F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5807-7363-49B3-91AB-0B3F04B95FE9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CCAF-2220-4638-BC98-E9088734F2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5807-7363-49B3-91AB-0B3F04B95FE9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CCAF-2220-4638-BC98-E9088734F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5807-7363-49B3-91AB-0B3F04B95FE9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CCAF-2220-4638-BC98-E9088734F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5807-7363-49B3-91AB-0B3F04B95FE9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2CCAF-2220-4638-BC98-E9088734F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54B65807-7363-49B3-91AB-0B3F04B95FE9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EA82CCAF-2220-4638-BC98-E9088734F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4B65807-7363-49B3-91AB-0B3F04B95FE9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A82CCAF-2220-4638-BC98-E9088734F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1143000"/>
            <a:ext cx="6629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The Week in Review</a:t>
            </a:r>
          </a:p>
          <a:p>
            <a:pPr algn="ctr"/>
            <a:endParaRPr lang="en-US" sz="3200" dirty="0"/>
          </a:p>
          <a:p>
            <a:pPr algn="ctr"/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What Happened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5DB711-7A09-486C-9617-CFDF53F1292B}"/>
              </a:ext>
            </a:extLst>
          </p:cNvPr>
          <p:cNvSpPr txBox="1"/>
          <p:nvPr/>
        </p:nvSpPr>
        <p:spPr>
          <a:xfrm>
            <a:off x="762000" y="1219200"/>
            <a:ext cx="80772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Luke 22:70</a:t>
            </a:r>
          </a:p>
          <a:p>
            <a:endParaRPr lang="en-US" sz="4000" dirty="0"/>
          </a:p>
          <a:p>
            <a:r>
              <a:rPr lang="en-US" sz="4000" dirty="0"/>
              <a:t>“</a:t>
            </a:r>
            <a:r>
              <a:rPr lang="en-US" sz="4800" dirty="0"/>
              <a:t>They all said, ‘Are you the Son of God?’  Jesus replied to them, “Yes I am”.</a:t>
            </a:r>
          </a:p>
        </p:txBody>
      </p:sp>
    </p:spTree>
    <p:extLst>
      <p:ext uri="{BB962C8B-B14F-4D97-AF65-F5344CB8AC3E}">
        <p14:creationId xmlns:p14="http://schemas.microsoft.com/office/powerpoint/2010/main" val="4277597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914400"/>
            <a:ext cx="777488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Miscarriage of Justice</a:t>
            </a:r>
          </a:p>
          <a:p>
            <a:endParaRPr lang="en-US" sz="4400" dirty="0"/>
          </a:p>
          <a:p>
            <a:r>
              <a:rPr lang="en-US" sz="4400" i="1" dirty="0"/>
              <a:t>Sanhedrin: “Guilty of Blasphemy”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51600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914400"/>
            <a:ext cx="7015447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/>
              <a:t>Miscarriage of Justice</a:t>
            </a:r>
          </a:p>
          <a:p>
            <a:endParaRPr lang="en-US" sz="4400" dirty="0"/>
          </a:p>
          <a:p>
            <a:r>
              <a:rPr lang="en-US" sz="4400" i="1"/>
              <a:t>To Pilate:   </a:t>
            </a:r>
            <a:r>
              <a:rPr lang="en-US" sz="4400" i="1" dirty="0"/>
              <a:t>“Guilty of Treason”</a:t>
            </a:r>
          </a:p>
          <a:p>
            <a:endParaRPr lang="en-US" sz="2000" i="1" dirty="0"/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4400" dirty="0"/>
              <a:t>	Misleads people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4400" dirty="0"/>
              <a:t>	Don’t pay taxes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4400" dirty="0"/>
              <a:t>	Claims to be Christ a King</a:t>
            </a:r>
          </a:p>
        </p:txBody>
      </p:sp>
    </p:spTree>
    <p:extLst>
      <p:ext uri="{BB962C8B-B14F-4D97-AF65-F5344CB8AC3E}">
        <p14:creationId xmlns:p14="http://schemas.microsoft.com/office/powerpoint/2010/main" val="1897407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699685"/>
            <a:ext cx="8053423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B0F0"/>
                </a:solidFill>
              </a:rPr>
              <a:t>Pilate</a:t>
            </a:r>
            <a:r>
              <a:rPr lang="en-US" sz="4400" dirty="0"/>
              <a:t> “Are you King of the Jews?”</a:t>
            </a:r>
          </a:p>
          <a:p>
            <a:endParaRPr lang="en-US" sz="2000" dirty="0"/>
          </a:p>
          <a:p>
            <a:r>
              <a:rPr lang="en-US" sz="4400" b="1" dirty="0">
                <a:solidFill>
                  <a:srgbClr val="00B0F0"/>
                </a:solidFill>
              </a:rPr>
              <a:t>Jesus</a:t>
            </a:r>
            <a:r>
              <a:rPr lang="en-US" sz="4400" dirty="0"/>
              <a:t> “It is as you say…”</a:t>
            </a:r>
          </a:p>
          <a:p>
            <a:endParaRPr lang="en-US" sz="2000" dirty="0"/>
          </a:p>
          <a:p>
            <a:r>
              <a:rPr lang="en-US" sz="4400" b="1" dirty="0">
                <a:solidFill>
                  <a:srgbClr val="00B0F0"/>
                </a:solidFill>
              </a:rPr>
              <a:t>Pilate</a:t>
            </a:r>
            <a:r>
              <a:rPr lang="en-US" sz="4400" dirty="0"/>
              <a:t> “I find no fault.”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t="5689" r="4348" b="6144"/>
          <a:stretch/>
        </p:blipFill>
        <p:spPr>
          <a:xfrm>
            <a:off x="1752600" y="3581400"/>
            <a:ext cx="634918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81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914400"/>
            <a:ext cx="5266313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u="sng" dirty="0">
                <a:solidFill>
                  <a:srgbClr val="00B0F0"/>
                </a:solidFill>
              </a:rPr>
              <a:t>3 Jewish Trials</a:t>
            </a:r>
          </a:p>
          <a:p>
            <a:endParaRPr lang="en-US" sz="2800" dirty="0"/>
          </a:p>
          <a:p>
            <a:r>
              <a:rPr lang="en-US" sz="6600" dirty="0"/>
              <a:t>    </a:t>
            </a:r>
            <a:r>
              <a:rPr lang="en-US" sz="6600" dirty="0" err="1"/>
              <a:t>Annas</a:t>
            </a:r>
            <a:endParaRPr lang="en-US" sz="6600" dirty="0"/>
          </a:p>
          <a:p>
            <a:r>
              <a:rPr lang="en-US" sz="6600" dirty="0"/>
              <a:t>    Caiaphas</a:t>
            </a:r>
          </a:p>
          <a:p>
            <a:r>
              <a:rPr lang="en-US" sz="6600" dirty="0"/>
              <a:t>    Sanhedrin</a:t>
            </a:r>
          </a:p>
        </p:txBody>
      </p:sp>
    </p:spTree>
    <p:extLst>
      <p:ext uri="{BB962C8B-B14F-4D97-AF65-F5344CB8AC3E}">
        <p14:creationId xmlns:p14="http://schemas.microsoft.com/office/powerpoint/2010/main" val="1495106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1957" y="990600"/>
            <a:ext cx="8736879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u="sng" dirty="0">
                <a:solidFill>
                  <a:srgbClr val="00B0F0"/>
                </a:solidFill>
              </a:rPr>
              <a:t>3 Roman (Gentile) Trials</a:t>
            </a:r>
          </a:p>
          <a:p>
            <a:endParaRPr lang="en-US" sz="2800" dirty="0"/>
          </a:p>
          <a:p>
            <a:r>
              <a:rPr lang="en-US" sz="6600" dirty="0"/>
              <a:t>         Pilate</a:t>
            </a:r>
          </a:p>
          <a:p>
            <a:r>
              <a:rPr lang="en-US" sz="6600" dirty="0"/>
              <a:t>         Herod Antipas</a:t>
            </a:r>
          </a:p>
          <a:p>
            <a:r>
              <a:rPr lang="en-US" sz="6600" dirty="0"/>
              <a:t>         Pilate</a:t>
            </a:r>
          </a:p>
        </p:txBody>
      </p:sp>
    </p:spTree>
    <p:extLst>
      <p:ext uri="{BB962C8B-B14F-4D97-AF65-F5344CB8AC3E}">
        <p14:creationId xmlns:p14="http://schemas.microsoft.com/office/powerpoint/2010/main" val="4191091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2353" t="18824" r="2353" b="4314"/>
          <a:stretch>
            <a:fillRect/>
          </a:stretch>
        </p:blipFill>
        <p:spPr bwMode="auto">
          <a:xfrm>
            <a:off x="1219200" y="1371600"/>
            <a:ext cx="680201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24000" y="3048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Isaiah 53:5</a:t>
            </a:r>
          </a:p>
          <a:p>
            <a:r>
              <a:rPr lang="en-US" sz="3600" dirty="0"/>
              <a:t>“With His stripes we are healed”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5257800"/>
            <a:ext cx="4114800" cy="107721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Spiritual Healing</a:t>
            </a:r>
          </a:p>
          <a:p>
            <a:pPr algn="ctr"/>
            <a:r>
              <a:rPr lang="en-US" sz="3200" b="1" i="1" dirty="0"/>
              <a:t>Forgiven</a:t>
            </a:r>
            <a:r>
              <a:rPr lang="en-US" sz="3200" dirty="0"/>
              <a:t> and </a:t>
            </a:r>
            <a:r>
              <a:rPr lang="en-US" sz="3200" b="1" i="1" dirty="0"/>
              <a:t>Saved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http://images.realclear.com/216013_5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7600360" cy="4914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685800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“Father forgive them, for they do not know what they are doing.”</a:t>
            </a:r>
          </a:p>
        </p:txBody>
      </p:sp>
      <p:pic>
        <p:nvPicPr>
          <p:cNvPr id="9218" name="Picture 2" descr="http://infinitecharacters.com/wp-content/uploads/2012/08/iStock_000016225378Small-300x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667000"/>
            <a:ext cx="5334000" cy="3538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3429000"/>
            <a:ext cx="6858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2</a:t>
            </a:r>
            <a:r>
              <a:rPr lang="en-US" sz="4000" dirty="0"/>
              <a:t> Thieves with Jesus, “I tell you the truth today you will be with Me in Paradise.”</a:t>
            </a:r>
          </a:p>
        </p:txBody>
      </p:sp>
      <p:pic>
        <p:nvPicPr>
          <p:cNvPr id="35842" name="Picture 2" descr="http://wp.patheos.com.s3.amazonaws.com/blogs/filmchat/files/2013/04/greateststoryevertold-thiefcr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0"/>
            <a:ext cx="6991350" cy="254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366623"/>
            <a:ext cx="7239000" cy="34163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</a:t>
            </a:r>
            <a:r>
              <a:rPr lang="en-US" sz="5400" dirty="0"/>
              <a:t>Why do the Jewish Passover and Christian Easter occur close together every year? </a:t>
            </a:r>
            <a:r>
              <a:rPr lang="en-US" sz="2800" dirty="0"/>
              <a:t>        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419600"/>
            <a:ext cx="4346510" cy="185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8825" y="4173662"/>
            <a:ext cx="3152775" cy="20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32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s://encrypted-tbn3.gstatic.com/images?q=tbn:ANd9GcSsDtiPrpwuVa4fKU7nZ8sdtVB_9XY4659kL9hjbGEBNZf7Dhbo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082" y="1657349"/>
            <a:ext cx="4724400" cy="3543301"/>
          </a:xfrm>
          <a:prstGeom prst="rect">
            <a:avLst/>
          </a:prstGeom>
          <a:noFill/>
        </p:spPr>
      </p:pic>
      <p:pic>
        <p:nvPicPr>
          <p:cNvPr id="4100" name="Picture 4" descr="Image result for paid in full sta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5164" y="2590800"/>
            <a:ext cx="2724150" cy="1676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374987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IT  IS  FINISHED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56388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Seek and to Save the Lost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762000"/>
            <a:ext cx="7844263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>
                <a:solidFill>
                  <a:srgbClr val="00B0F0"/>
                </a:solidFill>
              </a:rPr>
              <a:t>Table Talk</a:t>
            </a:r>
          </a:p>
          <a:p>
            <a:endParaRPr lang="en-US" dirty="0"/>
          </a:p>
          <a:p>
            <a:r>
              <a:rPr lang="en-US" sz="4000" dirty="0"/>
              <a:t>Which thief are you?</a:t>
            </a:r>
          </a:p>
          <a:p>
            <a:endParaRPr lang="en-US" sz="2400" dirty="0"/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“If you are The Christ…”</a:t>
            </a:r>
          </a:p>
          <a:p>
            <a:endParaRPr lang="en-US" sz="1200" dirty="0"/>
          </a:p>
          <a:p>
            <a:r>
              <a:rPr lang="en-US" sz="4000" dirty="0"/>
              <a:t>			Or</a:t>
            </a:r>
          </a:p>
          <a:p>
            <a:endParaRPr lang="en-US" sz="1200" dirty="0"/>
          </a:p>
          <a:p>
            <a:pPr marL="742950" indent="-742950">
              <a:buFont typeface="+mj-lt"/>
              <a:buAutoNum type="arabicPeriod" startAt="2"/>
            </a:pPr>
            <a:r>
              <a:rPr lang="en-US" sz="4000" dirty="0"/>
              <a:t>“Jesus, remember me when you </a:t>
            </a:r>
          </a:p>
          <a:p>
            <a:r>
              <a:rPr lang="en-US" sz="4000" dirty="0"/>
              <a:t>       come in your Kingdom.”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5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533400"/>
            <a:ext cx="79248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 </a:t>
            </a:r>
            <a:r>
              <a:rPr lang="en-US" sz="3600" b="1" dirty="0">
                <a:solidFill>
                  <a:srgbClr val="00B0F0"/>
                </a:solidFill>
              </a:rPr>
              <a:t>How are these dates calculated?  </a:t>
            </a:r>
          </a:p>
          <a:p>
            <a:pPr algn="ctr"/>
            <a:r>
              <a:rPr lang="en-US" sz="3600" b="1" dirty="0">
                <a:solidFill>
                  <a:srgbClr val="00B0F0"/>
                </a:solidFill>
              </a:rPr>
              <a:t> Put on your thinking cap!</a:t>
            </a:r>
            <a:r>
              <a:rPr lang="en-US" sz="3600" dirty="0"/>
              <a:t>    </a:t>
            </a:r>
          </a:p>
          <a:p>
            <a:pPr algn="ctr"/>
            <a:endParaRPr lang="en-US" sz="1200" dirty="0"/>
          </a:p>
          <a:p>
            <a:pPr algn="ctr"/>
            <a:r>
              <a:rPr lang="en-US" sz="3600" dirty="0"/>
              <a:t>Start with March  21st  when the sun is directly over the Equator (equinox ) days and nights are the same length. </a:t>
            </a:r>
          </a:p>
          <a:p>
            <a:pPr algn="ctr"/>
            <a:r>
              <a:rPr lang="en-US" sz="1200" dirty="0"/>
              <a:t>  </a:t>
            </a:r>
          </a:p>
          <a:p>
            <a:pPr algn="ctr"/>
            <a:r>
              <a:rPr lang="en-US" sz="3600" dirty="0"/>
              <a:t>Look in the sky for the next full moon, Christian Good Friday, Jewish Passover. Sunday 3 days later is Easter.  22 March — 25 April,  this year 21 April.   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9978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240" name="Picture 8" descr="http://www.sweetmanna.org/jesusondonk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"/>
            <a:ext cx="6629400" cy="6203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212" name="Picture 4" descr="http://4.bp.blogspot.com/-QF5vUgbN2ZA/T1scHTZ-sLI/AAAAAAAACAQ/gtBzTdF5Ku0/s1600/jesus.money.chang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309775" cy="5267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378" name="Picture 2" descr="https://pastorjameshein.files.wordpress.com/2011/12/blog-communion-distrib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407836" cy="4733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26" name="Picture 2" descr="https://encrypted-tbn2.gstatic.com/images?q=tbn:ANd9GcRJy9X8MRtw1xTSsjLuzzfowOlXSDpwB3Zy9x7NPoInl63azuV5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99" y="533400"/>
            <a:ext cx="6191735" cy="4124325"/>
          </a:xfrm>
          <a:prstGeom prst="rect">
            <a:avLst/>
          </a:prstGeom>
          <a:noFill/>
        </p:spPr>
      </p:pic>
      <p:pic>
        <p:nvPicPr>
          <p:cNvPr id="103428" name="Picture 4" descr="https://encrypted-tbn3.gstatic.com/images?q=tbn:ANd9GcSkECoY5P5li4VFvoB5GXgVet6iD3AHgBZrlWz56oC8UeFMgvm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419600"/>
            <a:ext cx="2971800" cy="2081849"/>
          </a:xfrm>
          <a:prstGeom prst="rect">
            <a:avLst/>
          </a:prstGeom>
          <a:noFill/>
        </p:spPr>
      </p:pic>
      <p:pic>
        <p:nvPicPr>
          <p:cNvPr id="103430" name="Picture 6" descr="Image result for image of pharisee paying jud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648200"/>
            <a:ext cx="3962400" cy="1819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5D5B2D-38B5-4390-A13E-C33AB9183E02}"/>
              </a:ext>
            </a:extLst>
          </p:cNvPr>
          <p:cNvSpPr txBox="1"/>
          <p:nvPr/>
        </p:nvSpPr>
        <p:spPr>
          <a:xfrm>
            <a:off x="990600" y="1001889"/>
            <a:ext cx="7618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highlight>
                  <a:srgbClr val="000080"/>
                </a:highlight>
              </a:rPr>
              <a:t>Jewish Laws Concerning Capital Crimes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86ABB1-2FA9-4529-816E-BDAE79C30DB5}"/>
              </a:ext>
            </a:extLst>
          </p:cNvPr>
          <p:cNvSpPr txBox="1"/>
          <p:nvPr/>
        </p:nvSpPr>
        <p:spPr>
          <a:xfrm>
            <a:off x="968829" y="1828800"/>
            <a:ext cx="7776039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dirty="0"/>
              <a:t>No arrest without a charge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dirty="0"/>
              <a:t>Arrest officers were also judges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dirty="0"/>
              <a:t>Trial after morning worship until noon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dirty="0"/>
              <a:t>No self incrimination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dirty="0"/>
              <a:t>2 witnesses, 2 judges, 2 days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dirty="0"/>
              <a:t>Not before Passover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1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0F4DD1-31B4-450E-ABBD-C92416E7E111}"/>
              </a:ext>
            </a:extLst>
          </p:cNvPr>
          <p:cNvSpPr txBox="1"/>
          <p:nvPr/>
        </p:nvSpPr>
        <p:spPr>
          <a:xfrm>
            <a:off x="289278" y="1905000"/>
            <a:ext cx="873796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/>
              <a:t>Did Jesus ever say </a:t>
            </a:r>
          </a:p>
          <a:p>
            <a:pPr algn="ctr"/>
            <a:r>
              <a:rPr lang="en-US" sz="8800" dirty="0"/>
              <a:t>He was God?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2715</TotalTime>
  <Words>229</Words>
  <Application>Microsoft Office PowerPoint</Application>
  <PresentationFormat>On-screen Show (4:3)</PresentationFormat>
  <Paragraphs>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Consolas</vt:lpstr>
      <vt:lpstr>Corbel</vt:lpstr>
      <vt:lpstr>Wingdings</vt:lpstr>
      <vt:lpstr>Wingdings 2</vt:lpstr>
      <vt:lpstr>Wingdings 3</vt:lpstr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Charles palmer</cp:lastModifiedBy>
  <cp:revision>59</cp:revision>
  <dcterms:created xsi:type="dcterms:W3CDTF">2016-02-23T18:35:59Z</dcterms:created>
  <dcterms:modified xsi:type="dcterms:W3CDTF">2019-04-14T22:41:43Z</dcterms:modified>
</cp:coreProperties>
</file>