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3" r:id="rId1"/>
  </p:sldMasterIdLst>
  <p:notesMasterIdLst>
    <p:notesMasterId r:id="rId20"/>
  </p:notesMasterIdLst>
  <p:handoutMasterIdLst>
    <p:handoutMasterId r:id="rId21"/>
  </p:handoutMasterIdLst>
  <p:sldIdLst>
    <p:sldId id="694" r:id="rId2"/>
    <p:sldId id="706" r:id="rId3"/>
    <p:sldId id="708" r:id="rId4"/>
    <p:sldId id="701" r:id="rId5"/>
    <p:sldId id="702" r:id="rId6"/>
    <p:sldId id="703" r:id="rId7"/>
    <p:sldId id="705" r:id="rId8"/>
    <p:sldId id="711" r:id="rId9"/>
    <p:sldId id="709" r:id="rId10"/>
    <p:sldId id="710" r:id="rId11"/>
    <p:sldId id="712" r:id="rId12"/>
    <p:sldId id="713" r:id="rId13"/>
    <p:sldId id="714" r:id="rId14"/>
    <p:sldId id="715" r:id="rId15"/>
    <p:sldId id="704" r:id="rId16"/>
    <p:sldId id="717" r:id="rId17"/>
    <p:sldId id="716" r:id="rId18"/>
    <p:sldId id="718" r:id="rId19"/>
  </p:sldIdLst>
  <p:sldSz cx="9144000" cy="6858000" type="overhead"/>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E273152-80B5-4E0B-BB93-E01FD5B0F2F3}">
          <p14:sldIdLst>
            <p14:sldId id="694"/>
            <p14:sldId id="706"/>
            <p14:sldId id="708"/>
            <p14:sldId id="701"/>
            <p14:sldId id="702"/>
            <p14:sldId id="703"/>
            <p14:sldId id="705"/>
            <p14:sldId id="711"/>
            <p14:sldId id="709"/>
            <p14:sldId id="710"/>
            <p14:sldId id="712"/>
            <p14:sldId id="713"/>
            <p14:sldId id="714"/>
            <p14:sldId id="715"/>
            <p14:sldId id="704"/>
            <p14:sldId id="717"/>
            <p14:sldId id="716"/>
            <p14:sldId id="718"/>
          </p14:sldIdLst>
        </p14:section>
        <p14:section name="Untitled Section" id="{74EDE7F8-1993-44CC-8456-19F79866E0B3}">
          <p14:sldIdLst/>
        </p14:section>
        <p14:section name="Untitled Section" id="{36AC620A-7A8F-43E9-B1B2-822FD85CEEAB}">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ston Marketing" initials="DM"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FF57"/>
    <a:srgbClr val="760000"/>
    <a:srgbClr val="FF0000"/>
    <a:srgbClr val="2AD4F6"/>
    <a:srgbClr val="FFFF9F"/>
    <a:srgbClr val="DCFA46"/>
    <a:srgbClr val="C3DE3A"/>
    <a:srgbClr val="FEFEBE"/>
    <a:srgbClr val="FCFC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00" autoAdjust="0"/>
    <p:restoredTop sz="97312" autoAdjust="0"/>
  </p:normalViewPr>
  <p:slideViewPr>
    <p:cSldViewPr snapToGrid="0">
      <p:cViewPr>
        <p:scale>
          <a:sx n="60" d="100"/>
          <a:sy n="60" d="100"/>
        </p:scale>
        <p:origin x="-996" y="-240"/>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3EE2A1-B999-4C82-A64B-5EA6E6FC02C1}" type="datetimeFigureOut">
              <a:rPr lang="en-US" smtClean="0"/>
              <a:pPr/>
              <a:t>1/15/2018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5967B5F-F1BB-4CCB-8803-D2B403D308D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295823-1D3B-455F-8019-D2B0B01914B1}" type="datetimeFigureOut">
              <a:rPr lang="en-US" smtClean="0"/>
              <a:pPr/>
              <a:t>1/15/2018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4850D9-128D-4B02-AEFA-4233D1AD75A8}" type="slidenum">
              <a:rPr lang="en-US" smtClean="0"/>
              <a:pPr/>
              <a:t>‹#›</a:t>
            </a:fld>
            <a:endParaRPr lang="en-US"/>
          </a:p>
        </p:txBody>
      </p:sp>
    </p:spTree>
    <p:extLst>
      <p:ext uri="{BB962C8B-B14F-4D97-AF65-F5344CB8AC3E}">
        <p14:creationId xmlns:p14="http://schemas.microsoft.com/office/powerpoint/2010/main" val="838426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850D9-128D-4B02-AEFA-4233D1AD75A8}"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25E53E-A07D-48E1-8CFF-3908439F898F}"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37456868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defTabSz="914400"/>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07D4D25-3511-435B-8BD6-43BAF7D8FBBD}" type="datetimeFigureOut">
              <a:rPr lang="en-US" smtClean="0"/>
              <a:pPr/>
              <a:t>1/15/2018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673547E-F0E7-4ED9-8B31-4A50F1A394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07D4D25-3511-435B-8BD6-43BAF7D8FBBD}" type="datetimeFigureOut">
              <a:rPr lang="en-US" smtClean="0">
                <a:solidFill>
                  <a:prstClr val="black"/>
                </a:solidFill>
              </a:rPr>
              <a:pPr/>
              <a:t>1/15/2018</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4673547E-F0E7-4ED9-8B31-4A50F1A394AD}"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07D4D25-3511-435B-8BD6-43BAF7D8FBBD}" type="datetimeFigureOut">
              <a:rPr lang="en-US" smtClean="0">
                <a:solidFill>
                  <a:prstClr val="black"/>
                </a:solidFill>
              </a:rPr>
              <a:pPr/>
              <a:t>1/15/2018</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4673547E-F0E7-4ED9-8B31-4A50F1A394AD}"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07D4D25-3511-435B-8BD6-43BAF7D8FBBD}" type="datetimeFigureOut">
              <a:rPr lang="en-US" smtClean="0">
                <a:solidFill>
                  <a:prstClr val="black"/>
                </a:solidFill>
              </a:rPr>
              <a:pPr/>
              <a:t>1/15/2018</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4673547E-F0E7-4ED9-8B31-4A50F1A394AD}"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07D4D25-3511-435B-8BD6-43BAF7D8FBBD}" type="datetimeFigureOut">
              <a:rPr lang="en-US" smtClean="0">
                <a:solidFill>
                  <a:prstClr val="white"/>
                </a:solidFill>
              </a:rPr>
              <a:pPr/>
              <a:t>1/15/2018</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4673547E-F0E7-4ED9-8B31-4A50F1A394AD}" type="slidenum">
              <a:rPr lang="en-US" smtClean="0">
                <a:solidFill>
                  <a:prstClr val="white"/>
                </a:solidFill>
              </a:rPr>
              <a:pPr/>
              <a:t>‹#›</a:t>
            </a:fld>
            <a:endParaRPr lang="en-US">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defTabSz="914400"/>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defTabSz="914400"/>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07D4D25-3511-435B-8BD6-43BAF7D8FBBD}" type="datetimeFigureOut">
              <a:rPr lang="en-US" smtClean="0">
                <a:solidFill>
                  <a:prstClr val="white"/>
                </a:solidFill>
              </a:rPr>
              <a:pPr/>
              <a:t>1/15/2018</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4673547E-F0E7-4ED9-8B31-4A50F1A394AD}"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07D4D25-3511-435B-8BD6-43BAF7D8FBBD}" type="datetimeFigureOut">
              <a:rPr lang="en-US" smtClean="0">
                <a:solidFill>
                  <a:prstClr val="black"/>
                </a:solidFill>
              </a:rPr>
              <a:pPr/>
              <a:t>1/15/2018</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4673547E-F0E7-4ED9-8B31-4A50F1A394AD}"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07D4D25-3511-435B-8BD6-43BAF7D8FBBD}" type="datetimeFigureOut">
              <a:rPr lang="en-US" smtClean="0">
                <a:solidFill>
                  <a:prstClr val="white"/>
                </a:solidFill>
              </a:rPr>
              <a:pPr/>
              <a:t>1/15/2018</a:t>
            </a:fld>
            <a:endParaRPr lang="en-US">
              <a:solidFill>
                <a:prstClr val="white"/>
              </a:solidFill>
            </a:endParaRPr>
          </a:p>
        </p:txBody>
      </p:sp>
      <p:sp>
        <p:nvSpPr>
          <p:cNvPr id="4" name="Footer Placeholder 3"/>
          <p:cNvSpPr>
            <a:spLocks noGrp="1"/>
          </p:cNvSpPr>
          <p:nvPr>
            <p:ph type="ftr" sz="quarter" idx="11"/>
          </p:nvPr>
        </p:nvSpPr>
        <p:spPr/>
        <p:txBody>
          <a:bodyPr/>
          <a:lstStyle/>
          <a:p>
            <a:endParaRPr lang="en-US">
              <a:solidFill>
                <a:prstClr val="white"/>
              </a:solidFill>
            </a:endParaRPr>
          </a:p>
        </p:txBody>
      </p:sp>
      <p:sp>
        <p:nvSpPr>
          <p:cNvPr id="5" name="Slide Number Placeholder 4"/>
          <p:cNvSpPr>
            <a:spLocks noGrp="1"/>
          </p:cNvSpPr>
          <p:nvPr>
            <p:ph type="sldNum" sz="quarter" idx="12"/>
          </p:nvPr>
        </p:nvSpPr>
        <p:spPr/>
        <p:txBody>
          <a:bodyPr/>
          <a:lstStyle/>
          <a:p>
            <a:fld id="{4673547E-F0E7-4ED9-8B31-4A50F1A394AD}"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7D4D25-3511-435B-8BD6-43BAF7D8FBBD}" type="datetimeFigureOut">
              <a:rPr lang="en-US" smtClean="0">
                <a:solidFill>
                  <a:prstClr val="black"/>
                </a:solidFill>
              </a:rPr>
              <a:pPr/>
              <a:t>1/15/2018</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4673547E-F0E7-4ED9-8B31-4A50F1A394AD}"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07D4D25-3511-435B-8BD6-43BAF7D8FBBD}" type="datetimeFigureOut">
              <a:rPr lang="en-US" smtClean="0">
                <a:solidFill>
                  <a:prstClr val="black"/>
                </a:solidFill>
              </a:rPr>
              <a:pPr/>
              <a:t>1/15/2018</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4673547E-F0E7-4ED9-8B31-4A50F1A394AD}"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07D4D25-3511-435B-8BD6-43BAF7D8FBBD}" type="datetimeFigureOut">
              <a:rPr lang="en-US" smtClean="0">
                <a:solidFill>
                  <a:prstClr val="white"/>
                </a:solidFill>
              </a:rPr>
              <a:pPr/>
              <a:t>1/15/2018</a:t>
            </a:fld>
            <a:endParaRPr lang="en-US">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673547E-F0E7-4ED9-8B31-4A50F1A394AD}"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defTabSz="914400"/>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defTabSz="914400"/>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defTabSz="914400"/>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defTabSz="914400"/>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defTabSz="914400"/>
            <a:fld id="{507D4D25-3511-435B-8BD6-43BAF7D8FBBD}" type="datetimeFigureOut">
              <a:rPr lang="en-US" smtClean="0">
                <a:solidFill>
                  <a:prstClr val="black"/>
                </a:solidFill>
              </a:rPr>
              <a:pPr defTabSz="914400"/>
              <a:t>1/15/2018</a:t>
            </a:fld>
            <a:endParaRPr lang="en-US">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defTabSz="914400"/>
            <a:endParaRPr lang="en-US">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defTabSz="914400"/>
            <a:fld id="{4673547E-F0E7-4ED9-8B31-4A50F1A394AD}" type="slidenum">
              <a:rPr lang="en-US" smtClean="0">
                <a:solidFill>
                  <a:prstClr val="black"/>
                </a:solidFill>
              </a:rPr>
              <a:pPr defTabSz="914400"/>
              <a:t>‹#›</a:t>
            </a:fld>
            <a:endParaRPr lang="en-US">
              <a:solidFill>
                <a:prstClr val="black"/>
              </a:solidFill>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pic>
        <p:nvPicPr>
          <p:cNvPr id="4" name="Content Placeholder 3" descr="Compass-Rose-256x300.png"/>
          <p:cNvPicPr>
            <a:picLocks noGrp="1" noChangeAspect="1"/>
          </p:cNvPicPr>
          <p:nvPr>
            <p:ph idx="1"/>
          </p:nvPr>
        </p:nvPicPr>
        <p:blipFill>
          <a:blip r:embed="rId2"/>
          <a:stretch>
            <a:fillRect/>
          </a:stretch>
        </p:blipFill>
        <p:spPr>
          <a:xfrm>
            <a:off x="767255" y="472965"/>
            <a:ext cx="3311016" cy="3880097"/>
          </a:xfrm>
        </p:spPr>
      </p:pic>
      <p:sp>
        <p:nvSpPr>
          <p:cNvPr id="5" name="TextBox 4"/>
          <p:cNvSpPr txBox="1"/>
          <p:nvPr/>
        </p:nvSpPr>
        <p:spPr>
          <a:xfrm>
            <a:off x="4193627" y="1072055"/>
            <a:ext cx="3845925" cy="3046988"/>
          </a:xfrm>
          <a:prstGeom prst="rect">
            <a:avLst/>
          </a:prstGeom>
          <a:noFill/>
        </p:spPr>
        <p:txBody>
          <a:bodyPr wrap="none" rtlCol="0">
            <a:spAutoFit/>
          </a:bodyPr>
          <a:lstStyle/>
          <a:p>
            <a:r>
              <a:rPr lang="en-US" sz="9600" dirty="0">
                <a:latin typeface="AR DESTINE" pitchFamily="2" charset="0"/>
              </a:rPr>
              <a:t>TRUE </a:t>
            </a:r>
          </a:p>
          <a:p>
            <a:r>
              <a:rPr lang="en-US" sz="9600" dirty="0">
                <a:latin typeface="AR DESTINE" pitchFamily="2" charset="0"/>
              </a:rPr>
              <a:t>NORTH</a:t>
            </a:r>
          </a:p>
        </p:txBody>
      </p:sp>
      <p:sp>
        <p:nvSpPr>
          <p:cNvPr id="6" name="TextBox 5"/>
          <p:cNvSpPr txBox="1"/>
          <p:nvPr/>
        </p:nvSpPr>
        <p:spPr>
          <a:xfrm>
            <a:off x="1072055" y="4950374"/>
            <a:ext cx="7087197" cy="707886"/>
          </a:xfrm>
          <a:prstGeom prst="rect">
            <a:avLst/>
          </a:prstGeom>
          <a:noFill/>
        </p:spPr>
        <p:txBody>
          <a:bodyPr wrap="none" rtlCol="0">
            <a:spAutoFit/>
          </a:bodyPr>
          <a:lstStyle/>
          <a:p>
            <a:r>
              <a:rPr lang="en-US" sz="4000" dirty="0">
                <a:latin typeface="AR DELANEY" pitchFamily="2" charset="0"/>
              </a:rPr>
              <a:t>Values  *  Mission  *   Vision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985344" y="1757855"/>
            <a:ext cx="6858000" cy="3259138"/>
          </a:xfrm>
          <a:prstGeom prst="rect">
            <a:avLst/>
          </a:prstGeom>
          <a:noFill/>
          <a:ln w="9525">
            <a:noFill/>
            <a:miter lim="800000"/>
            <a:headEnd/>
            <a:tailEnd/>
          </a:ln>
          <a:effectLst/>
        </p:spPr>
        <p:txBody>
          <a:bodyPr>
            <a:spAutoFit/>
          </a:bodyPr>
          <a:lstStyle/>
          <a:p>
            <a:pPr eaLnBrk="0" hangingPunct="0">
              <a:defRPr/>
            </a:pPr>
            <a:r>
              <a:rPr lang="en-US" sz="3200" b="1" dirty="0">
                <a:effectLst>
                  <a:outerShdw blurRad="38100" dist="38100" dir="2700000" algn="tl">
                    <a:srgbClr val="C0C0C0"/>
                  </a:outerShdw>
                </a:effectLst>
                <a:latin typeface="Arial" charset="0"/>
              </a:rPr>
              <a:t>“The gifts he gave were that some would be apostles, some prophets, some evangelists, some pastors and teachers, to equip the saints for the work of ministry.”</a:t>
            </a:r>
            <a:endParaRPr lang="en-US" sz="2400" dirty="0">
              <a:effectLst>
                <a:outerShdw blurRad="38100" dist="38100" dir="2700000" algn="tl">
                  <a:srgbClr val="C0C0C0"/>
                </a:outerShdw>
              </a:effectLst>
              <a:latin typeface="Arial" charset="0"/>
            </a:endParaRPr>
          </a:p>
          <a:p>
            <a:pPr algn="r" eaLnBrk="0" hangingPunct="0">
              <a:defRPr/>
            </a:pPr>
            <a:endParaRPr lang="en-US" sz="2400" dirty="0">
              <a:effectLst>
                <a:outerShdw blurRad="38100" dist="38100" dir="2700000" algn="tl">
                  <a:srgbClr val="C0C0C0"/>
                </a:outerShdw>
              </a:effectLst>
              <a:latin typeface="Arial" charset="0"/>
            </a:endParaRPr>
          </a:p>
          <a:p>
            <a:pPr algn="r" eaLnBrk="0" hangingPunct="0">
              <a:defRPr/>
            </a:pPr>
            <a:r>
              <a:rPr lang="en-US" sz="2400" dirty="0">
                <a:effectLst>
                  <a:outerShdw blurRad="38100" dist="38100" dir="2700000" algn="tl">
                    <a:srgbClr val="C0C0C0"/>
                  </a:outerShdw>
                </a:effectLst>
                <a:latin typeface="Arial" charset="0"/>
              </a:rPr>
              <a:t>Ephesians 4:11-12, NRSV</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0621" y="274638"/>
            <a:ext cx="8056179" cy="1143000"/>
          </a:xfrm>
        </p:spPr>
        <p:txBody>
          <a:bodyPr/>
          <a:lstStyle/>
          <a:p>
            <a:pPr algn="ctr"/>
            <a:r>
              <a:rPr lang="en-US" b="1" dirty="0">
                <a:solidFill>
                  <a:schemeClr val="tx1"/>
                </a:solidFill>
              </a:rPr>
              <a:t>After 20 years…</a:t>
            </a:r>
          </a:p>
        </p:txBody>
      </p:sp>
      <p:sp>
        <p:nvSpPr>
          <p:cNvPr id="3" name="Content Placeholder 2"/>
          <p:cNvSpPr>
            <a:spLocks noGrp="1"/>
          </p:cNvSpPr>
          <p:nvPr>
            <p:ph idx="1"/>
          </p:nvPr>
        </p:nvSpPr>
        <p:spPr>
          <a:xfrm>
            <a:off x="756745" y="1455683"/>
            <a:ext cx="7866993" cy="4525963"/>
          </a:xfrm>
        </p:spPr>
        <p:txBody>
          <a:bodyPr>
            <a:normAutofit fontScale="77500" lnSpcReduction="20000"/>
          </a:bodyPr>
          <a:lstStyle/>
          <a:p>
            <a:pPr>
              <a:buClrTx/>
              <a:buSzPct val="100000"/>
              <a:buNone/>
            </a:pPr>
            <a:r>
              <a:rPr lang="en-US" b="1" dirty="0"/>
              <a:t>	  Hilltop Urban Church was known as a place of  extraordinary compassion and grace, but…</a:t>
            </a:r>
          </a:p>
          <a:p>
            <a:pPr>
              <a:buClrTx/>
              <a:buSzPct val="100000"/>
              <a:buNone/>
            </a:pPr>
            <a:endParaRPr lang="en-US" b="1" dirty="0"/>
          </a:p>
          <a:p>
            <a:pPr>
              <a:buClrTx/>
              <a:buSzPct val="100000"/>
              <a:buFont typeface="Wingdings" pitchFamily="2" charset="2"/>
              <a:buChar char="Ø"/>
            </a:pPr>
            <a:r>
              <a:rPr lang="en-US" sz="2800" b="1" dirty="0"/>
              <a:t>…almost no one from the neighborhood had grown into spiritual leadership.</a:t>
            </a:r>
          </a:p>
          <a:p>
            <a:pPr>
              <a:buClrTx/>
              <a:buSzPct val="100000"/>
              <a:buFont typeface="Wingdings" pitchFamily="2" charset="2"/>
              <a:buChar char="Ø"/>
            </a:pPr>
            <a:endParaRPr lang="en-US" sz="2800" b="1" dirty="0"/>
          </a:p>
          <a:p>
            <a:pPr>
              <a:buClrTx/>
              <a:buSzPct val="100000"/>
              <a:buFont typeface="Wingdings" pitchFamily="2" charset="2"/>
              <a:buChar char="Ø"/>
            </a:pPr>
            <a:r>
              <a:rPr lang="en-US" sz="2800" b="1" dirty="0"/>
              <a:t>…we had very little long-term fruit to show for two decades of ministry to children and youth.</a:t>
            </a:r>
          </a:p>
          <a:p>
            <a:pPr>
              <a:buClrTx/>
              <a:buSzPct val="100000"/>
              <a:buFont typeface="Wingdings" pitchFamily="2" charset="2"/>
              <a:buChar char="Ø"/>
            </a:pPr>
            <a:endParaRPr lang="en-US" sz="2800" b="1" dirty="0"/>
          </a:p>
          <a:p>
            <a:pPr>
              <a:buClrTx/>
              <a:buSzPct val="100000"/>
              <a:buFont typeface="Wingdings" pitchFamily="2" charset="2"/>
              <a:buChar char="Ø"/>
            </a:pPr>
            <a:r>
              <a:rPr lang="en-US" sz="2800" b="1" dirty="0"/>
              <a:t>…we were just as dependent as ever on outside financial subsidy.</a:t>
            </a:r>
          </a:p>
          <a:p>
            <a:pPr>
              <a:buClrTx/>
              <a:buSzPct val="100000"/>
              <a:buFont typeface="Wingdings" pitchFamily="2" charset="2"/>
              <a:buChar char="Ø"/>
            </a:pPr>
            <a:endParaRPr lang="en-US" sz="2800" b="1" dirty="0"/>
          </a:p>
          <a:p>
            <a:pPr>
              <a:buClrTx/>
              <a:buSzPct val="100000"/>
              <a:buFont typeface="Wingdings" pitchFamily="2" charset="2"/>
              <a:buChar char="Ø"/>
            </a:pPr>
            <a:r>
              <a:rPr lang="en-US" sz="2800" b="1" dirty="0"/>
              <a:t>…it was a constant challenge just to maintain.  Dreams of multiplying our ministry seemed totally out of reach.  </a:t>
            </a:r>
          </a:p>
        </p:txBody>
      </p:sp>
      <p:sp>
        <p:nvSpPr>
          <p:cNvPr id="4" name="TextBox 3"/>
          <p:cNvSpPr txBox="1"/>
          <p:nvPr/>
        </p:nvSpPr>
        <p:spPr>
          <a:xfrm rot="19486371">
            <a:off x="188161" y="793424"/>
            <a:ext cx="2132315" cy="461665"/>
          </a:xfrm>
          <a:prstGeom prst="rect">
            <a:avLst/>
          </a:prstGeom>
          <a:noFill/>
        </p:spPr>
        <p:txBody>
          <a:bodyPr wrap="none" rtlCol="0">
            <a:spAutoFit/>
          </a:bodyPr>
          <a:lstStyle/>
          <a:p>
            <a:r>
              <a:rPr lang="en-US" sz="2400" b="1" dirty="0">
                <a:solidFill>
                  <a:srgbClr val="FF0000"/>
                </a:solidFill>
                <a:latin typeface="Comic Sans MS" pitchFamily="66" charset="0"/>
              </a:rPr>
              <a:t>10 years ago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4855" y="400762"/>
            <a:ext cx="8040414" cy="1143000"/>
          </a:xfrm>
        </p:spPr>
        <p:txBody>
          <a:bodyPr/>
          <a:lstStyle/>
          <a:p>
            <a:pPr algn="ctr"/>
            <a:r>
              <a:rPr lang="en-US" b="1" dirty="0">
                <a:solidFill>
                  <a:schemeClr val="tx1"/>
                </a:solidFill>
              </a:rPr>
              <a:t>Why were we stuck?</a:t>
            </a:r>
          </a:p>
        </p:txBody>
      </p:sp>
      <p:sp>
        <p:nvSpPr>
          <p:cNvPr id="9" name="Content Placeholder 8"/>
          <p:cNvSpPr>
            <a:spLocks noGrp="1"/>
          </p:cNvSpPr>
          <p:nvPr>
            <p:ph idx="1"/>
          </p:nvPr>
        </p:nvSpPr>
        <p:spPr>
          <a:xfrm>
            <a:off x="567559" y="1805152"/>
            <a:ext cx="7796048" cy="3657600"/>
          </a:xfrm>
        </p:spPr>
        <p:txBody>
          <a:bodyPr>
            <a:normAutofit fontScale="92500" lnSpcReduction="10000"/>
          </a:bodyPr>
          <a:lstStyle/>
          <a:p>
            <a:pPr>
              <a:buClr>
                <a:srgbClr val="3EC841"/>
              </a:buClr>
              <a:buNone/>
            </a:pPr>
            <a:r>
              <a:rPr lang="en-US" dirty="0"/>
              <a:t>	   </a:t>
            </a:r>
            <a:r>
              <a:rPr lang="en-US" sz="3400" dirty="0"/>
              <a:t>We had transplanted </a:t>
            </a:r>
            <a:r>
              <a:rPr lang="en-US" sz="3400" b="1" dirty="0"/>
              <a:t>suburban</a:t>
            </a:r>
            <a:r>
              <a:rPr lang="en-US" sz="3400" b="1" dirty="0">
                <a:solidFill>
                  <a:srgbClr val="3EC841"/>
                </a:solidFill>
              </a:rPr>
              <a:t> </a:t>
            </a:r>
            <a:r>
              <a:rPr lang="en-US" sz="3400" dirty="0"/>
              <a:t>ways of doing church to </a:t>
            </a:r>
            <a:r>
              <a:rPr lang="en-US" sz="3400" b="1" dirty="0"/>
              <a:t>urban</a:t>
            </a:r>
            <a:r>
              <a:rPr lang="en-US" sz="3400" dirty="0"/>
              <a:t> soil. So, we had to rely on suburban workers and suburban money to do suburban-style ministry. Every ministry program was led by middle-class people, not people from the local community.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tx1"/>
                </a:solidFill>
              </a:rPr>
              <a:t>Middle-Class Church Requires…</a:t>
            </a:r>
          </a:p>
        </p:txBody>
      </p:sp>
      <p:sp>
        <p:nvSpPr>
          <p:cNvPr id="3" name="Content Placeholder 2"/>
          <p:cNvSpPr>
            <a:spLocks noGrp="1"/>
          </p:cNvSpPr>
          <p:nvPr>
            <p:ph idx="1"/>
          </p:nvPr>
        </p:nvSpPr>
        <p:spPr>
          <a:xfrm>
            <a:off x="819807" y="1600200"/>
            <a:ext cx="7866993" cy="4525963"/>
          </a:xfrm>
        </p:spPr>
        <p:txBody>
          <a:bodyPr>
            <a:normAutofit fontScale="92500" lnSpcReduction="20000"/>
          </a:bodyPr>
          <a:lstStyle/>
          <a:p>
            <a:pPr marL="693738" indent="-584200">
              <a:buClrTx/>
              <a:buSzPct val="100000"/>
              <a:buFont typeface="Wingdings" pitchFamily="2" charset="2"/>
              <a:buChar char="Ø"/>
            </a:pPr>
            <a:r>
              <a:rPr lang="en-US" sz="3600" b="1" dirty="0"/>
              <a:t>Money:  </a:t>
            </a:r>
            <a:r>
              <a:rPr lang="en-US" sz="3600" i="1" dirty="0"/>
              <a:t>Lots of funds for buildings and professional sta</a:t>
            </a:r>
            <a:r>
              <a:rPr lang="en-US" sz="3600" dirty="0"/>
              <a:t>ff</a:t>
            </a:r>
          </a:p>
          <a:p>
            <a:pPr marL="693738" indent="-584200">
              <a:buClrTx/>
              <a:buSzPct val="100000"/>
              <a:buFont typeface="Wingdings" pitchFamily="2" charset="2"/>
              <a:buChar char="Ø"/>
            </a:pPr>
            <a:endParaRPr lang="en-US" sz="3600" dirty="0"/>
          </a:p>
          <a:p>
            <a:pPr marL="693738" indent="-584200">
              <a:buClrTx/>
              <a:buSzPct val="100000"/>
              <a:buFont typeface="Wingdings" pitchFamily="2" charset="2"/>
              <a:buChar char="Ø"/>
            </a:pPr>
            <a:r>
              <a:rPr lang="en-US" sz="3600" b="1" dirty="0"/>
              <a:t>Organizational skills:  </a:t>
            </a:r>
            <a:r>
              <a:rPr lang="en-US" sz="3600" i="1" dirty="0"/>
              <a:t>Experience managing institutions and big programs</a:t>
            </a:r>
          </a:p>
          <a:p>
            <a:pPr marL="693738" indent="-584200">
              <a:buClrTx/>
              <a:buSzPct val="100000"/>
              <a:buFont typeface="Wingdings" pitchFamily="2" charset="2"/>
              <a:buChar char="Ø"/>
            </a:pPr>
            <a:endParaRPr lang="en-US" sz="3600" dirty="0"/>
          </a:p>
          <a:p>
            <a:pPr marL="693738" indent="-584200">
              <a:buClrTx/>
              <a:buSzPct val="100000"/>
              <a:buFont typeface="Wingdings" pitchFamily="2" charset="2"/>
              <a:buChar char="Ø"/>
            </a:pPr>
            <a:r>
              <a:rPr lang="en-US" sz="3600" b="1" dirty="0"/>
              <a:t>Academic skills:  </a:t>
            </a:r>
            <a:r>
              <a:rPr lang="en-US" sz="3600" i="1" dirty="0"/>
              <a:t>Reading, writing, and classes are primary ways of learning and teaching.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72510" y="1153511"/>
            <a:ext cx="7788166" cy="4373563"/>
          </a:xfrm>
        </p:spPr>
        <p:txBody>
          <a:bodyPr>
            <a:normAutofit/>
          </a:bodyPr>
          <a:lstStyle/>
          <a:p>
            <a:pPr>
              <a:buNone/>
            </a:pPr>
            <a:r>
              <a:rPr lang="en-US" sz="4000" dirty="0"/>
              <a:t>	</a:t>
            </a:r>
            <a:r>
              <a:rPr lang="en-US" sz="4000" b="1" dirty="0"/>
              <a:t>   Money, organizational skills, </a:t>
            </a:r>
            <a:r>
              <a:rPr lang="en-US" sz="4000" dirty="0"/>
              <a:t>and </a:t>
            </a:r>
            <a:r>
              <a:rPr lang="en-US" sz="4000" b="1" dirty="0"/>
              <a:t>academic skills </a:t>
            </a:r>
            <a:r>
              <a:rPr lang="en-US" sz="4000" dirty="0"/>
              <a:t>are abundant in most middle-class churches, but when low-income churches try to do church this way, they usually struggle.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693682" y="495356"/>
            <a:ext cx="8229600" cy="1143000"/>
          </a:xfrm>
        </p:spPr>
        <p:txBody>
          <a:bodyPr>
            <a:normAutofit/>
          </a:bodyPr>
          <a:lstStyle/>
          <a:p>
            <a:r>
              <a:rPr lang="en-US" sz="4400" dirty="0">
                <a:solidFill>
                  <a:schemeClr val="tx1"/>
                </a:solidFill>
              </a:rPr>
              <a:t>Family Bash</a:t>
            </a:r>
          </a:p>
        </p:txBody>
      </p:sp>
      <p:pic>
        <p:nvPicPr>
          <p:cNvPr id="5" name="Picture 4" descr="IMG_0730.jpg"/>
          <p:cNvPicPr/>
          <p:nvPr/>
        </p:nvPicPr>
        <p:blipFill>
          <a:blip r:embed="rId2" cstate="print"/>
          <a:stretch>
            <a:fillRect/>
          </a:stretch>
        </p:blipFill>
        <p:spPr>
          <a:xfrm>
            <a:off x="1205811" y="2427890"/>
            <a:ext cx="4217525" cy="3586529"/>
          </a:xfrm>
          <a:prstGeom prst="rect">
            <a:avLst/>
          </a:prstGeom>
        </p:spPr>
      </p:pic>
      <p:pic>
        <p:nvPicPr>
          <p:cNvPr id="4" name="Content Placeholder 3" descr="IMG_0728.jpg"/>
          <p:cNvPicPr>
            <a:picLocks noGrp="1"/>
          </p:cNvPicPr>
          <p:nvPr>
            <p:ph idx="1"/>
          </p:nvPr>
        </p:nvPicPr>
        <p:blipFill>
          <a:blip r:embed="rId3" cstate="print"/>
          <a:stretch>
            <a:fillRect/>
          </a:stretch>
        </p:blipFill>
        <p:spPr>
          <a:xfrm>
            <a:off x="4603531" y="1481959"/>
            <a:ext cx="3767959" cy="3121572"/>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11125" indent="409575">
              <a:buNone/>
            </a:pPr>
            <a:r>
              <a:rPr lang="en-US" sz="2800" b="1" dirty="0">
                <a:solidFill>
                  <a:prstClr val="black"/>
                </a:solidFill>
              </a:rPr>
              <a:t>Bicultural (oral/print) leaders are critical to the mission of HUC.  They can be strategic in helping oral culture leaders succeed through:</a:t>
            </a:r>
          </a:p>
          <a:p>
            <a:pPr marL="624078" indent="-514350">
              <a:lnSpc>
                <a:spcPct val="150000"/>
              </a:lnSpc>
              <a:buClrTx/>
              <a:buSzPct val="100000"/>
              <a:buFont typeface="+mj-lt"/>
              <a:buAutoNum type="arabicPeriod"/>
            </a:pPr>
            <a:r>
              <a:rPr lang="en-US" sz="2800" b="1" dirty="0">
                <a:solidFill>
                  <a:prstClr val="black"/>
                </a:solidFill>
              </a:rPr>
              <a:t>Serving on a team led by oral culture leaders</a:t>
            </a:r>
          </a:p>
          <a:p>
            <a:pPr marL="624078" indent="-514350">
              <a:lnSpc>
                <a:spcPct val="150000"/>
              </a:lnSpc>
              <a:buClrTx/>
              <a:buSzPct val="100000"/>
              <a:buFont typeface="+mj-lt"/>
              <a:buAutoNum type="arabicPeriod"/>
            </a:pPr>
            <a:r>
              <a:rPr lang="en-US" sz="2800" b="1" dirty="0">
                <a:solidFill>
                  <a:prstClr val="black"/>
                </a:solidFill>
              </a:rPr>
              <a:t>Co-leading with them</a:t>
            </a:r>
          </a:p>
          <a:p>
            <a:pPr marL="624078" indent="-514350">
              <a:lnSpc>
                <a:spcPct val="150000"/>
              </a:lnSpc>
              <a:buClrTx/>
              <a:buSzPct val="100000"/>
              <a:buFont typeface="+mj-lt"/>
              <a:buAutoNum type="arabicPeriod"/>
            </a:pPr>
            <a:r>
              <a:rPr lang="en-US" sz="2800" b="1" dirty="0">
                <a:solidFill>
                  <a:prstClr val="black"/>
                </a:solidFill>
              </a:rPr>
              <a:t>Coaching</a:t>
            </a:r>
          </a:p>
          <a:p>
            <a:pPr marL="624078" indent="-514350">
              <a:lnSpc>
                <a:spcPct val="150000"/>
              </a:lnSpc>
              <a:buClrTx/>
              <a:buSzPct val="100000"/>
              <a:buFont typeface="+mj-lt"/>
              <a:buAutoNum type="arabicPeriod"/>
            </a:pPr>
            <a:r>
              <a:rPr lang="en-US" sz="2800" b="1" dirty="0">
                <a:solidFill>
                  <a:prstClr val="black"/>
                </a:solidFill>
              </a:rPr>
              <a:t>Jump starting a new effort and then entrusting it to others</a:t>
            </a:r>
            <a:endParaRPr lang="en-US" dirty="0"/>
          </a:p>
        </p:txBody>
      </p:sp>
      <p:sp>
        <p:nvSpPr>
          <p:cNvPr id="3" name="Title 2"/>
          <p:cNvSpPr>
            <a:spLocks noGrp="1"/>
          </p:cNvSpPr>
          <p:nvPr>
            <p:ph type="title"/>
          </p:nvPr>
        </p:nvSpPr>
        <p:spPr/>
        <p:txBody>
          <a:bodyPr/>
          <a:lstStyle/>
          <a:p>
            <a:pPr algn="ctr"/>
            <a:r>
              <a:rPr lang="en-US" dirty="0"/>
              <a:t>Bicultural Leaders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62607" y="1481328"/>
            <a:ext cx="4761186" cy="4525963"/>
          </a:xfrm>
        </p:spPr>
        <p:txBody>
          <a:bodyPr/>
          <a:lstStyle/>
          <a:p>
            <a:pPr marL="63500" indent="46038" algn="ctr">
              <a:buNone/>
            </a:pPr>
            <a:r>
              <a:rPr lang="en-US" sz="2400" b="1" dirty="0"/>
              <a:t>How many ministry leaders</a:t>
            </a:r>
          </a:p>
          <a:p>
            <a:pPr marL="63500" indent="46038" algn="ctr">
              <a:buNone/>
            </a:pPr>
            <a:r>
              <a:rPr lang="en-US" sz="2400" b="1" dirty="0"/>
              <a:t>from the culture HUC is called to serve?</a:t>
            </a:r>
          </a:p>
          <a:p>
            <a:pPr marL="63500" indent="46038" algn="ctr">
              <a:buNone/>
            </a:pPr>
            <a:endParaRPr lang="en-US" b="1" dirty="0"/>
          </a:p>
          <a:p>
            <a:pPr marL="63500" indent="46038">
              <a:buNone/>
            </a:pPr>
            <a:r>
              <a:rPr lang="en-US" sz="3600" b="1" dirty="0"/>
              <a:t>10 years ago:  0</a:t>
            </a:r>
          </a:p>
          <a:p>
            <a:pPr marL="63500" indent="46038">
              <a:buNone/>
            </a:pPr>
            <a:endParaRPr lang="en-US" sz="3600" b="1" dirty="0"/>
          </a:p>
          <a:p>
            <a:pPr marL="63500" indent="46038">
              <a:buNone/>
            </a:pPr>
            <a:r>
              <a:rPr lang="en-US" sz="3600" b="1" dirty="0"/>
              <a:t>Today:  About 80%</a:t>
            </a:r>
          </a:p>
          <a:p>
            <a:pPr>
              <a:buNone/>
            </a:pPr>
            <a:endParaRPr lang="en-US" dirty="0"/>
          </a:p>
          <a:p>
            <a:pPr>
              <a:buNone/>
            </a:pPr>
            <a:endParaRPr lang="en-US" dirty="0"/>
          </a:p>
        </p:txBody>
      </p:sp>
      <p:sp>
        <p:nvSpPr>
          <p:cNvPr id="3" name="Title 2"/>
          <p:cNvSpPr>
            <a:spLocks noGrp="1"/>
          </p:cNvSpPr>
          <p:nvPr>
            <p:ph type="title"/>
          </p:nvPr>
        </p:nvSpPr>
        <p:spPr/>
        <p:txBody>
          <a:bodyPr/>
          <a:lstStyle/>
          <a:p>
            <a:pPr algn="ctr"/>
            <a:r>
              <a:rPr lang="en-US" dirty="0"/>
              <a:t>Growing Leaders</a:t>
            </a:r>
          </a:p>
        </p:txBody>
      </p:sp>
      <p:pic>
        <p:nvPicPr>
          <p:cNvPr id="4" name="Picture 3" descr="Dennis quote.PNG"/>
          <p:cNvPicPr>
            <a:picLocks noChangeAspect="1"/>
          </p:cNvPicPr>
          <p:nvPr/>
        </p:nvPicPr>
        <p:blipFill>
          <a:blip r:embed="rId2"/>
          <a:stretch>
            <a:fillRect/>
          </a:stretch>
        </p:blipFill>
        <p:spPr>
          <a:xfrm>
            <a:off x="5486400" y="1434665"/>
            <a:ext cx="3187565" cy="3434414"/>
          </a:xfrm>
          <a:prstGeom prst="rect">
            <a:avLst/>
          </a:prstGeom>
        </p:spPr>
      </p:pic>
      <p:sp>
        <p:nvSpPr>
          <p:cNvPr id="5" name="TextBox 4"/>
          <p:cNvSpPr txBox="1"/>
          <p:nvPr/>
        </p:nvSpPr>
        <p:spPr>
          <a:xfrm>
            <a:off x="2333296" y="5186855"/>
            <a:ext cx="6164318" cy="1015663"/>
          </a:xfrm>
          <a:prstGeom prst="rect">
            <a:avLst/>
          </a:prstGeom>
          <a:noFill/>
        </p:spPr>
        <p:txBody>
          <a:bodyPr wrap="square" rtlCol="0">
            <a:spAutoFit/>
          </a:bodyPr>
          <a:lstStyle/>
          <a:p>
            <a:r>
              <a:rPr lang="en-US" sz="2000" b="1" dirty="0">
                <a:solidFill>
                  <a:srgbClr val="760000"/>
                </a:solidFill>
              </a:rPr>
              <a:t>   Raising up leaders from the culture HUC is called to serve (indigenous leaders) is essential to our being able to fulfill HUC’s vision…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linds(horizontal)">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blinds(horizontal)">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4)">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37000"/>
            <a:lum/>
          </a:blip>
          <a:srcRect/>
          <a:stretch>
            <a:fillRect t="-18000" b="-18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738" y="2332038"/>
            <a:ext cx="8686800" cy="4525962"/>
          </a:xfrm>
        </p:spPr>
        <p:txBody>
          <a:bodyPr>
            <a:normAutofit/>
          </a:bodyPr>
          <a:lstStyle/>
          <a:p>
            <a:pPr algn="ctr" fontAlgn="auto">
              <a:lnSpc>
                <a:spcPct val="150000"/>
              </a:lnSpc>
              <a:spcAft>
                <a:spcPts val="0"/>
              </a:spcAft>
              <a:buFont typeface="Wingdings 2"/>
              <a:buNone/>
              <a:defRPr/>
            </a:pPr>
            <a:r>
              <a:rPr lang="en-US" b="1" dirty="0">
                <a:latin typeface="+mj-lt"/>
              </a:rPr>
              <a:t>To see life-changing house churches</a:t>
            </a:r>
          </a:p>
          <a:p>
            <a:pPr algn="ctr" fontAlgn="auto">
              <a:lnSpc>
                <a:spcPct val="150000"/>
              </a:lnSpc>
              <a:spcAft>
                <a:spcPts val="0"/>
              </a:spcAft>
              <a:buFont typeface="Wingdings 2"/>
              <a:buNone/>
              <a:defRPr/>
            </a:pPr>
            <a:r>
              <a:rPr lang="en-US" b="1" dirty="0">
                <a:latin typeface="+mj-lt"/>
              </a:rPr>
              <a:t>where open-heart surgery takes place regularly</a:t>
            </a:r>
          </a:p>
          <a:p>
            <a:pPr algn="ctr" fontAlgn="auto">
              <a:lnSpc>
                <a:spcPct val="150000"/>
              </a:lnSpc>
              <a:spcAft>
                <a:spcPts val="0"/>
              </a:spcAft>
              <a:buFont typeface="Wingdings 2"/>
              <a:buNone/>
              <a:defRPr/>
            </a:pPr>
            <a:r>
              <a:rPr lang="en-US" b="1" dirty="0">
                <a:latin typeface="+mj-lt"/>
              </a:rPr>
              <a:t>throughout the Wichita area</a:t>
            </a:r>
          </a:p>
          <a:p>
            <a:pPr algn="ctr" fontAlgn="auto">
              <a:lnSpc>
                <a:spcPct val="150000"/>
              </a:lnSpc>
              <a:spcAft>
                <a:spcPts val="0"/>
              </a:spcAft>
              <a:buFont typeface="Wingdings 2"/>
              <a:buNone/>
              <a:defRPr/>
            </a:pPr>
            <a:r>
              <a:rPr lang="en-US" b="1" dirty="0">
                <a:latin typeface="+mj-lt"/>
              </a:rPr>
              <a:t>wherever there are pockets of poverty.</a:t>
            </a:r>
          </a:p>
        </p:txBody>
      </p:sp>
      <p:sp>
        <p:nvSpPr>
          <p:cNvPr id="2" name="Title 1"/>
          <p:cNvSpPr>
            <a:spLocks noGrp="1"/>
          </p:cNvSpPr>
          <p:nvPr>
            <p:ph type="title"/>
          </p:nvPr>
        </p:nvSpPr>
        <p:spPr>
          <a:xfrm>
            <a:off x="331076" y="511121"/>
            <a:ext cx="8229600" cy="1143000"/>
          </a:xfrm>
        </p:spPr>
        <p:txBody>
          <a:bodyPr/>
          <a:lstStyle/>
          <a:p>
            <a:pPr algn="ctr" fontAlgn="auto">
              <a:spcAft>
                <a:spcPts val="0"/>
              </a:spcAft>
              <a:defRPr/>
            </a:pPr>
            <a:r>
              <a:rPr lang="en-US" sz="4000" dirty="0">
                <a:solidFill>
                  <a:schemeClr val="tx1"/>
                </a:solidFill>
              </a:rPr>
              <a:t>Our Vision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pic>
        <p:nvPicPr>
          <p:cNvPr id="4" name="Content Placeholder 3" descr="Compass-Rose-256x300.png"/>
          <p:cNvPicPr>
            <a:picLocks noChangeAspect="1"/>
          </p:cNvPicPr>
          <p:nvPr/>
        </p:nvPicPr>
        <p:blipFill>
          <a:blip r:embed="rId2"/>
          <a:stretch>
            <a:fillRect/>
          </a:stretch>
        </p:blipFill>
        <p:spPr>
          <a:xfrm>
            <a:off x="924536" y="599090"/>
            <a:ext cx="2381224" cy="2790497"/>
          </a:xfrm>
          <a:prstGeom prst="rect">
            <a:avLst/>
          </a:prstGeom>
        </p:spPr>
      </p:pic>
      <p:sp>
        <p:nvSpPr>
          <p:cNvPr id="5" name="Content Placeholder 4"/>
          <p:cNvSpPr txBox="1">
            <a:spLocks noGrp="1"/>
          </p:cNvSpPr>
          <p:nvPr>
            <p:ph idx="1"/>
          </p:nvPr>
        </p:nvSpPr>
        <p:spPr>
          <a:xfrm>
            <a:off x="3563008" y="1087821"/>
            <a:ext cx="4666592" cy="1990288"/>
          </a:xfrm>
          <a:prstGeom prst="rect">
            <a:avLst/>
          </a:prstGeom>
          <a:noFill/>
        </p:spPr>
        <p:txBody>
          <a:bodyPr wrap="square" rtlCol="0">
            <a:spAutoFit/>
          </a:bodyPr>
          <a:lstStyle/>
          <a:p>
            <a:pPr>
              <a:buNone/>
            </a:pPr>
            <a:r>
              <a:rPr lang="en-US" sz="6000" dirty="0">
                <a:latin typeface="AR DESTINE" pitchFamily="2" charset="0"/>
              </a:rPr>
              <a:t>TRUE </a:t>
            </a:r>
          </a:p>
          <a:p>
            <a:pPr>
              <a:buNone/>
            </a:pPr>
            <a:r>
              <a:rPr lang="en-US" sz="6000" dirty="0">
                <a:latin typeface="AR DESTINE" pitchFamily="2" charset="0"/>
              </a:rPr>
              <a:t>NORTH</a:t>
            </a:r>
          </a:p>
        </p:txBody>
      </p:sp>
      <p:sp>
        <p:nvSpPr>
          <p:cNvPr id="7" name="TextBox 6"/>
          <p:cNvSpPr txBox="1"/>
          <p:nvPr/>
        </p:nvSpPr>
        <p:spPr>
          <a:xfrm>
            <a:off x="1135118" y="3736427"/>
            <a:ext cx="4650632" cy="2188869"/>
          </a:xfrm>
          <a:prstGeom prst="rect">
            <a:avLst/>
          </a:prstGeom>
          <a:noFill/>
        </p:spPr>
        <p:txBody>
          <a:bodyPr wrap="none" rtlCol="0">
            <a:spAutoFit/>
          </a:bodyPr>
          <a:lstStyle/>
          <a:p>
            <a:pPr>
              <a:lnSpc>
                <a:spcPct val="150000"/>
              </a:lnSpc>
              <a:buFont typeface="Wingdings" pitchFamily="2" charset="2"/>
              <a:buChar char="v"/>
            </a:pPr>
            <a:r>
              <a:rPr lang="en-US" sz="4000" dirty="0">
                <a:latin typeface="AR ESSENCE" pitchFamily="2" charset="0"/>
              </a:rPr>
              <a:t> </a:t>
            </a:r>
            <a:r>
              <a:rPr lang="en-US" sz="4800" dirty="0">
                <a:latin typeface="AR ESSENCE" pitchFamily="2" charset="0"/>
              </a:rPr>
              <a:t>Team Ministry</a:t>
            </a:r>
          </a:p>
          <a:p>
            <a:pPr>
              <a:lnSpc>
                <a:spcPct val="150000"/>
              </a:lnSpc>
              <a:buFont typeface="Wingdings" pitchFamily="2" charset="2"/>
              <a:buChar char="v"/>
            </a:pPr>
            <a:r>
              <a:rPr lang="en-US" sz="4800" dirty="0">
                <a:latin typeface="AR ESSENCE" pitchFamily="2" charset="0"/>
              </a:rPr>
              <a:t> Growing Leaders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pic>
        <p:nvPicPr>
          <p:cNvPr id="4" name="Content Placeholder 3" descr="Compass-Rose-256x300.png"/>
          <p:cNvPicPr>
            <a:picLocks noChangeAspect="1"/>
          </p:cNvPicPr>
          <p:nvPr/>
        </p:nvPicPr>
        <p:blipFill>
          <a:blip r:embed="rId2"/>
          <a:stretch>
            <a:fillRect/>
          </a:stretch>
        </p:blipFill>
        <p:spPr>
          <a:xfrm>
            <a:off x="719584" y="551794"/>
            <a:ext cx="2381224" cy="2790497"/>
          </a:xfrm>
          <a:prstGeom prst="rect">
            <a:avLst/>
          </a:prstGeom>
        </p:spPr>
      </p:pic>
      <p:sp>
        <p:nvSpPr>
          <p:cNvPr id="5" name="Content Placeholder 4"/>
          <p:cNvSpPr txBox="1">
            <a:spLocks noGrp="1"/>
          </p:cNvSpPr>
          <p:nvPr>
            <p:ph idx="1"/>
          </p:nvPr>
        </p:nvSpPr>
        <p:spPr>
          <a:xfrm>
            <a:off x="3216166" y="1024759"/>
            <a:ext cx="4666592" cy="1990288"/>
          </a:xfrm>
          <a:prstGeom prst="rect">
            <a:avLst/>
          </a:prstGeom>
          <a:noFill/>
        </p:spPr>
        <p:txBody>
          <a:bodyPr wrap="square" rtlCol="0">
            <a:spAutoFit/>
          </a:bodyPr>
          <a:lstStyle/>
          <a:p>
            <a:pPr>
              <a:buNone/>
            </a:pPr>
            <a:r>
              <a:rPr lang="en-US" sz="6000" dirty="0">
                <a:latin typeface="AR DESTINE" pitchFamily="2" charset="0"/>
              </a:rPr>
              <a:t>TEAM</a:t>
            </a:r>
          </a:p>
          <a:p>
            <a:pPr>
              <a:buNone/>
            </a:pPr>
            <a:r>
              <a:rPr lang="en-US" sz="6000" dirty="0">
                <a:latin typeface="AR DESTINE" pitchFamily="2" charset="0"/>
              </a:rPr>
              <a:t>MINISTRY</a:t>
            </a:r>
          </a:p>
        </p:txBody>
      </p:sp>
      <p:sp>
        <p:nvSpPr>
          <p:cNvPr id="7" name="TextBox 6"/>
          <p:cNvSpPr txBox="1"/>
          <p:nvPr/>
        </p:nvSpPr>
        <p:spPr>
          <a:xfrm>
            <a:off x="740981" y="3468413"/>
            <a:ext cx="7346730" cy="2695610"/>
          </a:xfrm>
          <a:prstGeom prst="rect">
            <a:avLst/>
          </a:prstGeom>
          <a:noFill/>
        </p:spPr>
        <p:txBody>
          <a:bodyPr wrap="square" rtlCol="0">
            <a:spAutoFit/>
          </a:bodyPr>
          <a:lstStyle/>
          <a:p>
            <a:pPr>
              <a:lnSpc>
                <a:spcPts val="2900"/>
              </a:lnSpc>
            </a:pPr>
            <a:r>
              <a:rPr lang="en-US" sz="2200" b="1" dirty="0">
                <a:solidFill>
                  <a:prstClr val="black"/>
                </a:solidFill>
                <a:latin typeface="+mj-lt"/>
              </a:rPr>
              <a:t>    All our ongoing ministries will be led by teams of people who are called to those ministries, who decide how to do those ministries within the church’s vision and values.  Leaders grow mainly through serving on teams.  Every team leader and house church shepherd will be supported by and accountable to a coach.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504497" y="432293"/>
            <a:ext cx="8229600" cy="1143000"/>
          </a:xfrm>
        </p:spPr>
        <p:txBody>
          <a:bodyPr>
            <a:normAutofit/>
          </a:bodyPr>
          <a:lstStyle/>
          <a:p>
            <a:pPr algn="ctr"/>
            <a:r>
              <a:rPr lang="en-US" dirty="0">
                <a:solidFill>
                  <a:schemeClr val="tx1"/>
                </a:solidFill>
                <a:latin typeface="Aharoni" pitchFamily="2" charset="-79"/>
                <a:cs typeface="Aharoni" pitchFamily="2" charset="-79"/>
              </a:rPr>
              <a:t>Better Together</a:t>
            </a:r>
            <a:br>
              <a:rPr lang="en-US" dirty="0"/>
            </a:br>
            <a:r>
              <a:rPr lang="en-US" sz="2000" dirty="0"/>
              <a:t>1 Corinthians 12:1, 4-6, 21</a:t>
            </a:r>
          </a:p>
        </p:txBody>
      </p:sp>
      <p:sp>
        <p:nvSpPr>
          <p:cNvPr id="8" name="Content Placeholder 7"/>
          <p:cNvSpPr>
            <a:spLocks noGrp="1"/>
          </p:cNvSpPr>
          <p:nvPr>
            <p:ph idx="1"/>
          </p:nvPr>
        </p:nvSpPr>
        <p:spPr>
          <a:xfrm>
            <a:off x="677917" y="1839310"/>
            <a:ext cx="7520152" cy="4267200"/>
          </a:xfrm>
          <a:ln>
            <a:noFill/>
          </a:ln>
        </p:spPr>
        <p:txBody>
          <a:bodyPr>
            <a:normAutofit/>
          </a:bodyPr>
          <a:lstStyle/>
          <a:p>
            <a:pPr>
              <a:buNone/>
              <a:tabLst>
                <a:tab pos="630238" algn="l"/>
              </a:tabLst>
            </a:pPr>
            <a:r>
              <a:rPr lang="en-US" sz="2400" b="1" dirty="0"/>
              <a:t>		Now concerning spiritual gifts, brothers, I do not want you to be uninformed.</a:t>
            </a:r>
          </a:p>
          <a:p>
            <a:pPr>
              <a:buNone/>
              <a:tabLst>
                <a:tab pos="630238" algn="l"/>
              </a:tabLst>
            </a:pPr>
            <a:r>
              <a:rPr lang="en-US" sz="2400" b="1" dirty="0"/>
              <a:t>		Now there are varieties of gifts, but the same Spirit; and there are varieties of service, but the same Lord; and there are varieties of activities, but it is the same God who empowers them all in everyone.</a:t>
            </a:r>
          </a:p>
          <a:p>
            <a:pPr>
              <a:buNone/>
              <a:tabLst>
                <a:tab pos="630238" algn="l"/>
              </a:tabLst>
            </a:pPr>
            <a:r>
              <a:rPr lang="en-US" sz="2400" b="1" dirty="0"/>
              <a:t>		The eye cannot say to the hand, “I have no need of you,” nor again the head to the feet, “I have no need of you.”</a:t>
            </a:r>
          </a:p>
          <a:p>
            <a:pPr>
              <a:buNone/>
              <a:tabLst>
                <a:tab pos="630238" algn="l"/>
              </a:tabLst>
            </a:pPr>
            <a:r>
              <a:rPr lang="en-US" sz="240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8194" name="Title 1"/>
          <p:cNvSpPr>
            <a:spLocks noGrp="1"/>
          </p:cNvSpPr>
          <p:nvPr>
            <p:ph type="title"/>
          </p:nvPr>
        </p:nvSpPr>
        <p:spPr>
          <a:xfrm>
            <a:off x="1066800" y="609600"/>
            <a:ext cx="7391400" cy="1143000"/>
          </a:xfrm>
        </p:spPr>
        <p:txBody>
          <a:bodyPr>
            <a:normAutofit/>
          </a:bodyPr>
          <a:lstStyle/>
          <a:p>
            <a:pPr algn="ctr"/>
            <a:r>
              <a:rPr lang="en-US" dirty="0">
                <a:solidFill>
                  <a:srgbClr val="295359"/>
                </a:solidFill>
                <a:latin typeface="Aharoni" pitchFamily="2" charset="-79"/>
                <a:cs typeface="Aharoni" pitchFamily="2" charset="-79"/>
              </a:rPr>
              <a:t>A Ministry Team Is…</a:t>
            </a:r>
            <a:endParaRPr lang="en-US" dirty="0"/>
          </a:p>
        </p:txBody>
      </p:sp>
      <p:sp>
        <p:nvSpPr>
          <p:cNvPr id="8195" name="Content Placeholder 2"/>
          <p:cNvSpPr>
            <a:spLocks noGrp="1"/>
          </p:cNvSpPr>
          <p:nvPr>
            <p:ph idx="1"/>
          </p:nvPr>
        </p:nvSpPr>
        <p:spPr>
          <a:xfrm>
            <a:off x="1600200" y="2133600"/>
            <a:ext cx="6324600" cy="4038600"/>
          </a:xfrm>
          <a:ln>
            <a:noFill/>
          </a:ln>
        </p:spPr>
        <p:txBody>
          <a:bodyPr>
            <a:normAutofit/>
          </a:bodyPr>
          <a:lstStyle/>
          <a:p>
            <a:pPr algn="ctr">
              <a:buFont typeface="CommonBullets" pitchFamily="34" charset="2"/>
              <a:buNone/>
            </a:pPr>
            <a:r>
              <a:rPr lang="en-US" b="1" dirty="0">
                <a:latin typeface="Blue Highway" pitchFamily="2" charset="0"/>
              </a:rPr>
              <a:t>a small group of people</a:t>
            </a:r>
          </a:p>
          <a:p>
            <a:pPr algn="ctr">
              <a:buFont typeface="CommonBullets" pitchFamily="34" charset="2"/>
              <a:buNone/>
            </a:pPr>
            <a:r>
              <a:rPr lang="en-US" b="1" dirty="0">
                <a:latin typeface="Blue Highway" pitchFamily="2" charset="0"/>
              </a:rPr>
              <a:t>who are all called</a:t>
            </a:r>
          </a:p>
          <a:p>
            <a:pPr algn="ctr">
              <a:buFont typeface="CommonBullets" pitchFamily="34" charset="2"/>
              <a:buNone/>
            </a:pPr>
            <a:r>
              <a:rPr lang="en-US" b="1" dirty="0">
                <a:latin typeface="Blue Highway" pitchFamily="2" charset="0"/>
              </a:rPr>
              <a:t>to the same ministry, </a:t>
            </a:r>
          </a:p>
          <a:p>
            <a:pPr algn="ctr">
              <a:buFont typeface="CommonBullets" pitchFamily="34" charset="2"/>
              <a:buNone/>
            </a:pPr>
            <a:r>
              <a:rPr lang="en-US" b="1" dirty="0">
                <a:latin typeface="Blue Highway" pitchFamily="2" charset="0"/>
              </a:rPr>
              <a:t>who love and trust each other</a:t>
            </a:r>
          </a:p>
          <a:p>
            <a:pPr algn="ctr">
              <a:buFont typeface="CommonBullets" pitchFamily="34" charset="2"/>
              <a:buNone/>
            </a:pPr>
            <a:r>
              <a:rPr lang="en-US" b="1" dirty="0">
                <a:latin typeface="Blue Highway" pitchFamily="2" charset="0"/>
              </a:rPr>
              <a:t>and who decide, within boundaries, how to</a:t>
            </a:r>
          </a:p>
          <a:p>
            <a:pPr algn="ctr">
              <a:buFont typeface="CommonBullets" pitchFamily="34" charset="2"/>
              <a:buNone/>
            </a:pPr>
            <a:r>
              <a:rPr lang="en-US" b="1" dirty="0">
                <a:latin typeface="Blue Highway" pitchFamily="2" charset="0"/>
              </a:rPr>
              <a:t>do that ministry together.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a:r>
              <a:rPr lang="en-US" sz="4800" dirty="0">
                <a:solidFill>
                  <a:srgbClr val="295359"/>
                </a:solidFill>
                <a:latin typeface="Aharoni" pitchFamily="2" charset="-79"/>
                <a:cs typeface="Aharoni" pitchFamily="2" charset="-79"/>
              </a:rPr>
              <a:t>6</a:t>
            </a:r>
            <a:r>
              <a:rPr lang="en-US" sz="3200" dirty="0">
                <a:solidFill>
                  <a:srgbClr val="295359"/>
                </a:solidFill>
                <a:latin typeface="Aharoni" pitchFamily="2" charset="-79"/>
                <a:cs typeface="Aharoni" pitchFamily="2" charset="-79"/>
              </a:rPr>
              <a:t> Characteristics of a Ministry Team</a:t>
            </a:r>
            <a:endParaRPr lang="en-US" sz="3200" dirty="0"/>
          </a:p>
        </p:txBody>
      </p:sp>
      <p:sp>
        <p:nvSpPr>
          <p:cNvPr id="3" name="Content Placeholder 2"/>
          <p:cNvSpPr>
            <a:spLocks noGrp="1"/>
          </p:cNvSpPr>
          <p:nvPr>
            <p:ph idx="1"/>
          </p:nvPr>
        </p:nvSpPr>
        <p:spPr>
          <a:xfrm>
            <a:off x="0" y="1455683"/>
            <a:ext cx="8610600" cy="4572000"/>
          </a:xfrm>
          <a:ln>
            <a:noFill/>
          </a:ln>
        </p:spPr>
        <p:txBody>
          <a:bodyPr>
            <a:normAutofit lnSpcReduction="10000"/>
          </a:bodyPr>
          <a:lstStyle/>
          <a:p>
            <a:pPr algn="ctr">
              <a:lnSpc>
                <a:spcPct val="150000"/>
              </a:lnSpc>
              <a:buFont typeface="CommonBullets" pitchFamily="34" charset="2"/>
              <a:buNone/>
              <a:defRPr/>
            </a:pPr>
            <a:r>
              <a:rPr lang="en-US" sz="2800" b="1" dirty="0">
                <a:solidFill>
                  <a:srgbClr val="C00000"/>
                </a:solidFill>
              </a:rPr>
              <a:t>Size:  </a:t>
            </a:r>
            <a:r>
              <a:rPr lang="en-US" sz="2800" b="1" dirty="0">
                <a:latin typeface="Blue Highway" pitchFamily="2" charset="0"/>
              </a:rPr>
              <a:t>A small group of people</a:t>
            </a:r>
          </a:p>
          <a:p>
            <a:pPr algn="ctr">
              <a:lnSpc>
                <a:spcPct val="150000"/>
              </a:lnSpc>
              <a:buFont typeface="CommonBullets" pitchFamily="34" charset="2"/>
              <a:buNone/>
              <a:defRPr/>
            </a:pPr>
            <a:r>
              <a:rPr lang="en-US" sz="2800" b="1" dirty="0">
                <a:solidFill>
                  <a:srgbClr val="C00000"/>
                </a:solidFill>
              </a:rPr>
              <a:t>Call:  </a:t>
            </a:r>
            <a:r>
              <a:rPr lang="en-US" sz="2800" b="1" dirty="0">
                <a:latin typeface="Blue Highway" pitchFamily="2" charset="0"/>
              </a:rPr>
              <a:t>Who are all called</a:t>
            </a:r>
          </a:p>
          <a:p>
            <a:pPr algn="ctr">
              <a:lnSpc>
                <a:spcPct val="150000"/>
              </a:lnSpc>
              <a:buFont typeface="CommonBullets" pitchFamily="34" charset="2"/>
              <a:buNone/>
              <a:defRPr/>
            </a:pPr>
            <a:r>
              <a:rPr lang="en-US" sz="2800" b="1" dirty="0">
                <a:solidFill>
                  <a:srgbClr val="C00000"/>
                </a:solidFill>
                <a:latin typeface="+mj-lt"/>
              </a:rPr>
              <a:t>Focus:  </a:t>
            </a:r>
            <a:r>
              <a:rPr lang="en-US" sz="2800" b="1" dirty="0">
                <a:latin typeface="Blue Highway" pitchFamily="2" charset="0"/>
              </a:rPr>
              <a:t>To the same ministry</a:t>
            </a:r>
          </a:p>
          <a:p>
            <a:pPr algn="ctr">
              <a:lnSpc>
                <a:spcPct val="150000"/>
              </a:lnSpc>
              <a:buFont typeface="CommonBullets" pitchFamily="34" charset="2"/>
              <a:buNone/>
              <a:defRPr/>
            </a:pPr>
            <a:r>
              <a:rPr lang="en-US" sz="2800" b="1" dirty="0">
                <a:solidFill>
                  <a:srgbClr val="C00000"/>
                </a:solidFill>
                <a:latin typeface="+mj-lt"/>
              </a:rPr>
              <a:t>Relationship:  </a:t>
            </a:r>
            <a:r>
              <a:rPr lang="en-US" sz="2800" b="1" dirty="0">
                <a:latin typeface="Blue Highway" pitchFamily="2" charset="0"/>
              </a:rPr>
              <a:t>Who love and trust each other</a:t>
            </a:r>
          </a:p>
          <a:p>
            <a:pPr algn="ctr">
              <a:lnSpc>
                <a:spcPct val="150000"/>
              </a:lnSpc>
              <a:buFont typeface="CommonBullets" pitchFamily="34" charset="2"/>
              <a:buNone/>
              <a:defRPr/>
            </a:pPr>
            <a:r>
              <a:rPr lang="en-US" sz="2800" b="1" dirty="0">
                <a:solidFill>
                  <a:srgbClr val="C00000"/>
                </a:solidFill>
              </a:rPr>
              <a:t>Empowerment:  </a:t>
            </a:r>
            <a:r>
              <a:rPr lang="en-US" sz="2800" b="1" dirty="0">
                <a:latin typeface="Blue Highway" pitchFamily="2" charset="0"/>
              </a:rPr>
              <a:t>And who decide, within boundaries, how to </a:t>
            </a:r>
          </a:p>
          <a:p>
            <a:pPr lvl="1" algn="ctr">
              <a:lnSpc>
                <a:spcPct val="150000"/>
              </a:lnSpc>
              <a:buFont typeface="CommonBullets" pitchFamily="34" charset="2"/>
              <a:buNone/>
              <a:defRPr/>
            </a:pPr>
            <a:r>
              <a:rPr lang="en-US" sz="2800" b="1" dirty="0">
                <a:solidFill>
                  <a:srgbClr val="C00000"/>
                </a:solidFill>
              </a:rPr>
              <a:t>Collaboration:  </a:t>
            </a:r>
            <a:r>
              <a:rPr lang="en-US" sz="2800" b="1" dirty="0">
                <a:latin typeface="Blue Highway" pitchFamily="2" charset="0"/>
              </a:rPr>
              <a:t>Do that ministry together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5122" name="Content Placeholder 2"/>
          <p:cNvSpPr>
            <a:spLocks noGrp="1"/>
          </p:cNvSpPr>
          <p:nvPr>
            <p:ph sz="half" idx="1"/>
          </p:nvPr>
        </p:nvSpPr>
        <p:spPr>
          <a:xfrm>
            <a:off x="457200" y="1187669"/>
            <a:ext cx="3865180" cy="4953000"/>
          </a:xfrm>
          <a:ln>
            <a:noFill/>
          </a:ln>
        </p:spPr>
        <p:txBody>
          <a:bodyPr>
            <a:normAutofit fontScale="85000" lnSpcReduction="20000"/>
          </a:bodyPr>
          <a:lstStyle/>
          <a:p>
            <a:pPr algn="ctr">
              <a:buFontTx/>
              <a:buNone/>
            </a:pPr>
            <a:r>
              <a:rPr lang="en-US" sz="2400" b="1" dirty="0">
                <a:solidFill>
                  <a:schemeClr val="bg1"/>
                </a:solidFill>
              </a:rPr>
              <a:t>Committees</a:t>
            </a:r>
          </a:p>
          <a:p>
            <a:pPr algn="ctr">
              <a:buFontTx/>
              <a:buNone/>
            </a:pPr>
            <a:endParaRPr lang="en-US" sz="2000" b="1" dirty="0">
              <a:solidFill>
                <a:schemeClr val="bg1"/>
              </a:solidFill>
            </a:endParaRPr>
          </a:p>
          <a:p>
            <a:pPr>
              <a:buClrTx/>
              <a:buSzPct val="100000"/>
              <a:buFont typeface="Wingdings" pitchFamily="2" charset="2"/>
              <a:buChar char="Ø"/>
            </a:pPr>
            <a:r>
              <a:rPr lang="en-US" sz="1900" b="1" dirty="0">
                <a:solidFill>
                  <a:schemeClr val="bg1"/>
                </a:solidFill>
              </a:rPr>
              <a:t>May include people not doing the ministry</a:t>
            </a:r>
          </a:p>
          <a:p>
            <a:pPr>
              <a:buClrTx/>
              <a:buSzPct val="100000"/>
              <a:buFont typeface="Wingdings" pitchFamily="2" charset="2"/>
              <a:buChar char="Ø"/>
            </a:pPr>
            <a:endParaRPr lang="en-US" sz="1900" b="1" dirty="0">
              <a:solidFill>
                <a:schemeClr val="bg1"/>
              </a:solidFill>
            </a:endParaRPr>
          </a:p>
          <a:p>
            <a:pPr>
              <a:buClrTx/>
              <a:buSzPct val="100000"/>
              <a:buFont typeface="Wingdings" pitchFamily="2" charset="2"/>
              <a:buChar char="Ø"/>
            </a:pPr>
            <a:r>
              <a:rPr lang="en-US" sz="1900" b="1" dirty="0">
                <a:solidFill>
                  <a:schemeClr val="bg1"/>
                </a:solidFill>
              </a:rPr>
              <a:t>Make decisions about ministry--often other people’s ministry.  </a:t>
            </a:r>
          </a:p>
          <a:p>
            <a:pPr>
              <a:buClrTx/>
              <a:buSzPct val="100000"/>
              <a:buFont typeface="Wingdings" pitchFamily="2" charset="2"/>
              <a:buChar char="Ø"/>
            </a:pPr>
            <a:endParaRPr lang="en-US" sz="1900" b="1" dirty="0">
              <a:solidFill>
                <a:schemeClr val="bg1"/>
              </a:solidFill>
            </a:endParaRPr>
          </a:p>
          <a:p>
            <a:pPr>
              <a:buClrTx/>
              <a:buSzPct val="100000"/>
              <a:buFont typeface="Wingdings" pitchFamily="2" charset="2"/>
              <a:buChar char="Ø"/>
            </a:pPr>
            <a:r>
              <a:rPr lang="en-US" sz="1900" b="1" dirty="0">
                <a:solidFill>
                  <a:schemeClr val="bg1"/>
                </a:solidFill>
              </a:rPr>
              <a:t>Members serve based on willingness and availability</a:t>
            </a:r>
          </a:p>
          <a:p>
            <a:pPr>
              <a:buClrTx/>
              <a:buSzPct val="100000"/>
              <a:buFont typeface="Wingdings" pitchFamily="2" charset="2"/>
              <a:buChar char="Ø"/>
            </a:pPr>
            <a:endParaRPr lang="en-US" sz="1900" b="1" dirty="0">
              <a:solidFill>
                <a:schemeClr val="bg1"/>
              </a:solidFill>
            </a:endParaRPr>
          </a:p>
          <a:p>
            <a:pPr>
              <a:buClrTx/>
              <a:buSzPct val="100000"/>
              <a:buFont typeface="Wingdings" pitchFamily="2" charset="2"/>
              <a:buChar char="Ø"/>
            </a:pPr>
            <a:r>
              <a:rPr lang="en-US" sz="1900" b="1" dirty="0">
                <a:solidFill>
                  <a:schemeClr val="bg1"/>
                </a:solidFill>
              </a:rPr>
              <a:t>Leader works with those assigned to the committee</a:t>
            </a:r>
          </a:p>
          <a:p>
            <a:pPr>
              <a:buClrTx/>
              <a:buSzPct val="100000"/>
              <a:buFont typeface="Wingdings" pitchFamily="2" charset="2"/>
              <a:buChar char="Ø"/>
            </a:pPr>
            <a:endParaRPr lang="en-US" sz="1900" b="1" dirty="0">
              <a:solidFill>
                <a:schemeClr val="bg1"/>
              </a:solidFill>
            </a:endParaRPr>
          </a:p>
          <a:p>
            <a:pPr>
              <a:buClrTx/>
              <a:buSzPct val="100000"/>
              <a:buFont typeface="Wingdings" pitchFamily="2" charset="2"/>
              <a:buChar char="Ø"/>
            </a:pPr>
            <a:r>
              <a:rPr lang="en-US" sz="1900" b="1" dirty="0">
                <a:solidFill>
                  <a:schemeClr val="bg1"/>
                </a:solidFill>
              </a:rPr>
              <a:t>Level of trust and transparency is often low.  Vigorous, creative conflict may be rare.</a:t>
            </a:r>
          </a:p>
          <a:p>
            <a:pPr>
              <a:buClrTx/>
              <a:buSzPct val="100000"/>
              <a:buFont typeface="Wingdings" pitchFamily="2" charset="2"/>
              <a:buChar char="Ø"/>
            </a:pPr>
            <a:endParaRPr lang="en-US" sz="1900" b="1" dirty="0">
              <a:solidFill>
                <a:schemeClr val="bg1"/>
              </a:solidFill>
            </a:endParaRPr>
          </a:p>
          <a:p>
            <a:pPr>
              <a:buClrTx/>
              <a:buSzPct val="100000"/>
              <a:buFont typeface="Wingdings" pitchFamily="2" charset="2"/>
              <a:buChar char="Ø"/>
            </a:pPr>
            <a:r>
              <a:rPr lang="en-US" sz="1900" b="1" dirty="0">
                <a:solidFill>
                  <a:schemeClr val="bg1"/>
                </a:solidFill>
              </a:rPr>
              <a:t>Often have limited authority to change ministry strategy</a:t>
            </a:r>
          </a:p>
        </p:txBody>
      </p:sp>
      <p:sp>
        <p:nvSpPr>
          <p:cNvPr id="5123" name="Content Placeholder 3"/>
          <p:cNvSpPr>
            <a:spLocks noGrp="1"/>
          </p:cNvSpPr>
          <p:nvPr>
            <p:ph sz="half" idx="2"/>
          </p:nvPr>
        </p:nvSpPr>
        <p:spPr>
          <a:xfrm>
            <a:off x="4740164" y="1234967"/>
            <a:ext cx="4025463" cy="4953000"/>
          </a:xfrm>
          <a:ln>
            <a:noFill/>
          </a:ln>
        </p:spPr>
        <p:txBody>
          <a:bodyPr>
            <a:normAutofit fontScale="85000" lnSpcReduction="20000"/>
          </a:bodyPr>
          <a:lstStyle/>
          <a:p>
            <a:pPr algn="ctr">
              <a:buFont typeface="Wingdings" pitchFamily="2" charset="2"/>
              <a:buChar char="Ø"/>
            </a:pPr>
            <a:r>
              <a:rPr lang="en-US" sz="2400" b="1" dirty="0">
                <a:solidFill>
                  <a:schemeClr val="bg1"/>
                </a:solidFill>
              </a:rPr>
              <a:t>Ministry Teams</a:t>
            </a:r>
          </a:p>
          <a:p>
            <a:pPr algn="ctr">
              <a:buClrTx/>
              <a:buFont typeface="Wingdings" pitchFamily="2" charset="2"/>
              <a:buChar char="Ø"/>
            </a:pPr>
            <a:endParaRPr lang="en-US" sz="1900" b="1" dirty="0">
              <a:solidFill>
                <a:schemeClr val="bg1"/>
              </a:solidFill>
            </a:endParaRPr>
          </a:p>
          <a:p>
            <a:pPr>
              <a:buClrTx/>
              <a:buSzPct val="100000"/>
              <a:buFont typeface="Wingdings" pitchFamily="2" charset="2"/>
              <a:buChar char="Ø"/>
            </a:pPr>
            <a:r>
              <a:rPr lang="en-US" sz="1900" b="1" dirty="0">
                <a:solidFill>
                  <a:schemeClr val="bg1"/>
                </a:solidFill>
              </a:rPr>
              <a:t>Are made up of those doing the ministry</a:t>
            </a:r>
          </a:p>
          <a:p>
            <a:pPr>
              <a:buClrTx/>
              <a:buSzPct val="100000"/>
              <a:buFont typeface="Wingdings" pitchFamily="2" charset="2"/>
              <a:buChar char="Ø"/>
            </a:pPr>
            <a:endParaRPr lang="en-US" sz="1900" b="1" dirty="0">
              <a:solidFill>
                <a:schemeClr val="bg1"/>
              </a:solidFill>
            </a:endParaRPr>
          </a:p>
          <a:p>
            <a:pPr>
              <a:buClrTx/>
              <a:buSzPct val="100000"/>
              <a:buFont typeface="Wingdings" pitchFamily="2" charset="2"/>
              <a:buChar char="Ø"/>
            </a:pPr>
            <a:r>
              <a:rPr lang="en-US" sz="1900" b="1" i="1" dirty="0">
                <a:solidFill>
                  <a:schemeClr val="bg1"/>
                </a:solidFill>
              </a:rPr>
              <a:t>Do</a:t>
            </a:r>
            <a:r>
              <a:rPr lang="en-US" sz="1900" b="1" dirty="0">
                <a:solidFill>
                  <a:schemeClr val="bg1"/>
                </a:solidFill>
              </a:rPr>
              <a:t> ministry--and makes decisions about own ministry. All members are working members.</a:t>
            </a:r>
          </a:p>
          <a:p>
            <a:pPr>
              <a:buClrTx/>
              <a:buSzPct val="100000"/>
              <a:buFont typeface="Wingdings" pitchFamily="2" charset="2"/>
              <a:buChar char="Ø"/>
            </a:pPr>
            <a:endParaRPr lang="en-US" sz="1900" b="1" dirty="0">
              <a:solidFill>
                <a:schemeClr val="bg1"/>
              </a:solidFill>
            </a:endParaRPr>
          </a:p>
          <a:p>
            <a:pPr>
              <a:buClrTx/>
              <a:buSzPct val="100000"/>
              <a:buFont typeface="Wingdings" pitchFamily="2" charset="2"/>
              <a:buChar char="Ø"/>
            </a:pPr>
            <a:r>
              <a:rPr lang="en-US" sz="1900" b="1" dirty="0">
                <a:solidFill>
                  <a:schemeClr val="bg1"/>
                </a:solidFill>
              </a:rPr>
              <a:t>Members serve based on call</a:t>
            </a:r>
          </a:p>
          <a:p>
            <a:pPr>
              <a:buClrTx/>
              <a:buSzPct val="100000"/>
              <a:buNone/>
            </a:pPr>
            <a:r>
              <a:rPr lang="en-US" sz="1900" b="1" dirty="0">
                <a:solidFill>
                  <a:schemeClr val="bg1"/>
                </a:solidFill>
              </a:rPr>
              <a:t>        </a:t>
            </a:r>
          </a:p>
          <a:p>
            <a:pPr>
              <a:buClrTx/>
              <a:buSzPct val="100000"/>
              <a:buFont typeface="Wingdings" pitchFamily="2" charset="2"/>
              <a:buChar char="Ø"/>
            </a:pPr>
            <a:r>
              <a:rPr lang="en-US" sz="1900" b="1" dirty="0">
                <a:solidFill>
                  <a:schemeClr val="bg1"/>
                </a:solidFill>
              </a:rPr>
              <a:t>Ideally, leader has final say about who is on the team</a:t>
            </a:r>
          </a:p>
          <a:p>
            <a:pPr>
              <a:buClrTx/>
              <a:buSzPct val="100000"/>
              <a:buFont typeface="Wingdings" pitchFamily="2" charset="2"/>
              <a:buChar char="Ø"/>
            </a:pPr>
            <a:endParaRPr lang="en-US" sz="1900" b="1" dirty="0">
              <a:solidFill>
                <a:schemeClr val="bg1"/>
              </a:solidFill>
            </a:endParaRPr>
          </a:p>
          <a:p>
            <a:pPr>
              <a:buClrTx/>
              <a:buSzPct val="100000"/>
              <a:buFont typeface="Wingdings" pitchFamily="2" charset="2"/>
              <a:buChar char="Ø"/>
            </a:pPr>
            <a:r>
              <a:rPr lang="en-US" sz="1900" b="1" dirty="0">
                <a:solidFill>
                  <a:schemeClr val="bg1"/>
                </a:solidFill>
              </a:rPr>
              <a:t>Trust is high. It is safe to disagree. Vigorous, creative conflict is normal.</a:t>
            </a:r>
          </a:p>
          <a:p>
            <a:pPr>
              <a:buClrTx/>
              <a:buSzPct val="100000"/>
              <a:buNone/>
            </a:pPr>
            <a:r>
              <a:rPr lang="en-US" sz="1100" b="1" dirty="0">
                <a:solidFill>
                  <a:schemeClr val="bg1"/>
                </a:solidFill>
              </a:rPr>
              <a:t>  </a:t>
            </a:r>
          </a:p>
          <a:p>
            <a:pPr>
              <a:buClrTx/>
              <a:buSzPct val="100000"/>
              <a:buFont typeface="Wingdings" pitchFamily="2" charset="2"/>
              <a:buChar char="Ø"/>
            </a:pPr>
            <a:r>
              <a:rPr lang="en-US" sz="1900" b="1" dirty="0">
                <a:solidFill>
                  <a:schemeClr val="bg1"/>
                </a:solidFill>
              </a:rPr>
              <a:t>Can follow any strategy consistent with the church’s stated vision and values</a:t>
            </a:r>
          </a:p>
        </p:txBody>
      </p:sp>
      <p:sp>
        <p:nvSpPr>
          <p:cNvPr id="5124" name="Rectangle 2"/>
          <p:cNvSpPr>
            <a:spLocks noGrp="1" noChangeArrowheads="1"/>
          </p:cNvSpPr>
          <p:nvPr>
            <p:ph type="title"/>
          </p:nvPr>
        </p:nvSpPr>
        <p:spPr>
          <a:xfrm>
            <a:off x="685800" y="381000"/>
            <a:ext cx="7772400" cy="762000"/>
          </a:xfrm>
        </p:spPr>
        <p:txBody>
          <a:bodyPr>
            <a:normAutofit/>
          </a:bodyPr>
          <a:lstStyle/>
          <a:p>
            <a:pPr algn="ctr"/>
            <a:r>
              <a:rPr lang="en-US" sz="3600" dirty="0">
                <a:solidFill>
                  <a:srgbClr val="31656B"/>
                </a:solidFill>
                <a:latin typeface="Aharoni" pitchFamily="2" charset="-79"/>
                <a:cs typeface="Aharoni" pitchFamily="2" charset="-79"/>
              </a:rPr>
              <a:t>Committees vs. Ministry Teams</a:t>
            </a:r>
            <a:endParaRPr lang="en-US" sz="3600" b="1" dirty="0">
              <a:solidFill>
                <a:srgbClr val="0066FF"/>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12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122">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12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2">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12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12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122">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1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95359"/>
                </a:solidFill>
                <a:latin typeface="Aharoni" pitchFamily="2" charset="-79"/>
                <a:cs typeface="Aharoni" pitchFamily="2" charset="-79"/>
              </a:rPr>
              <a:t>Where do leaders come from?</a:t>
            </a:r>
            <a:endParaRPr lang="en-US" dirty="0"/>
          </a:p>
        </p:txBody>
      </p:sp>
      <p:sp>
        <p:nvSpPr>
          <p:cNvPr id="3" name="Content Placeholder 2"/>
          <p:cNvSpPr>
            <a:spLocks noGrp="1"/>
          </p:cNvSpPr>
          <p:nvPr>
            <p:ph idx="1"/>
          </p:nvPr>
        </p:nvSpPr>
        <p:spPr>
          <a:xfrm>
            <a:off x="838200" y="2167759"/>
            <a:ext cx="6934200" cy="4038600"/>
          </a:xfrm>
          <a:ln>
            <a:noFill/>
          </a:ln>
        </p:spPr>
        <p:txBody>
          <a:bodyPr/>
          <a:lstStyle/>
          <a:p>
            <a:pPr marL="0" indent="0" algn="ctr">
              <a:buNone/>
            </a:pPr>
            <a:r>
              <a:rPr lang="en-US" dirty="0"/>
              <a:t>“Inviting people to join healthy teams</a:t>
            </a:r>
          </a:p>
          <a:p>
            <a:pPr marL="0" indent="0" algn="ctr">
              <a:buNone/>
            </a:pPr>
            <a:r>
              <a:rPr lang="en-US" dirty="0"/>
              <a:t> is by far </a:t>
            </a:r>
          </a:p>
          <a:p>
            <a:pPr marL="0" indent="0" algn="ctr">
              <a:buNone/>
            </a:pPr>
            <a:r>
              <a:rPr lang="en-US" dirty="0"/>
              <a:t>our most effective </a:t>
            </a:r>
          </a:p>
          <a:p>
            <a:pPr marL="0" indent="0" algn="ctr">
              <a:buNone/>
            </a:pPr>
            <a:r>
              <a:rPr lang="en-US" dirty="0"/>
              <a:t>leadership development strategy.”</a:t>
            </a:r>
          </a:p>
        </p:txBody>
      </p:sp>
      <p:sp>
        <p:nvSpPr>
          <p:cNvPr id="4" name="Rectangle 3"/>
          <p:cNvSpPr/>
          <p:nvPr/>
        </p:nvSpPr>
        <p:spPr>
          <a:xfrm>
            <a:off x="5486400" y="4953000"/>
            <a:ext cx="3139706" cy="369332"/>
          </a:xfrm>
          <a:prstGeom prst="rect">
            <a:avLst/>
          </a:prstGeom>
        </p:spPr>
        <p:txBody>
          <a:bodyPr wrap="none">
            <a:spAutoFit/>
          </a:bodyPr>
          <a:lstStyle/>
          <a:p>
            <a:pPr algn="r">
              <a:tabLst>
                <a:tab pos="465138" algn="l"/>
              </a:tabLst>
            </a:pPr>
            <a:r>
              <a:rPr lang="en-US" b="1" i="1" dirty="0">
                <a:latin typeface="Constantia" pitchFamily="18" charset="0"/>
              </a:rPr>
              <a:t>The More-with-Less Church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pic>
        <p:nvPicPr>
          <p:cNvPr id="4" name="Content Placeholder 3" descr="Compass-Rose-256x300.png"/>
          <p:cNvPicPr>
            <a:picLocks noChangeAspect="1"/>
          </p:cNvPicPr>
          <p:nvPr/>
        </p:nvPicPr>
        <p:blipFill>
          <a:blip r:embed="rId2"/>
          <a:stretch>
            <a:fillRect/>
          </a:stretch>
        </p:blipFill>
        <p:spPr>
          <a:xfrm>
            <a:off x="719584" y="409904"/>
            <a:ext cx="2381224" cy="2790497"/>
          </a:xfrm>
          <a:prstGeom prst="rect">
            <a:avLst/>
          </a:prstGeom>
        </p:spPr>
      </p:pic>
      <p:sp>
        <p:nvSpPr>
          <p:cNvPr id="5" name="Content Placeholder 4"/>
          <p:cNvSpPr txBox="1">
            <a:spLocks noGrp="1"/>
          </p:cNvSpPr>
          <p:nvPr>
            <p:ph idx="1"/>
          </p:nvPr>
        </p:nvSpPr>
        <p:spPr>
          <a:xfrm>
            <a:off x="3200400" y="930166"/>
            <a:ext cx="4666592" cy="1990288"/>
          </a:xfrm>
          <a:prstGeom prst="rect">
            <a:avLst/>
          </a:prstGeom>
          <a:noFill/>
        </p:spPr>
        <p:txBody>
          <a:bodyPr wrap="square" rtlCol="0">
            <a:spAutoFit/>
          </a:bodyPr>
          <a:lstStyle/>
          <a:p>
            <a:pPr>
              <a:buNone/>
            </a:pPr>
            <a:r>
              <a:rPr lang="en-US" sz="6000" dirty="0">
                <a:latin typeface="AR DESTINE" pitchFamily="2" charset="0"/>
              </a:rPr>
              <a:t>GROWING</a:t>
            </a:r>
          </a:p>
          <a:p>
            <a:pPr>
              <a:buNone/>
            </a:pPr>
            <a:r>
              <a:rPr lang="en-US" sz="6000" dirty="0">
                <a:latin typeface="AR DESTINE" pitchFamily="2" charset="0"/>
              </a:rPr>
              <a:t>LEADERS</a:t>
            </a:r>
          </a:p>
        </p:txBody>
      </p:sp>
      <p:sp>
        <p:nvSpPr>
          <p:cNvPr id="7" name="TextBox 6"/>
          <p:cNvSpPr txBox="1"/>
          <p:nvPr/>
        </p:nvSpPr>
        <p:spPr>
          <a:xfrm>
            <a:off x="614857" y="3294993"/>
            <a:ext cx="7835460" cy="3051476"/>
          </a:xfrm>
          <a:prstGeom prst="rect">
            <a:avLst/>
          </a:prstGeom>
          <a:noFill/>
        </p:spPr>
        <p:txBody>
          <a:bodyPr wrap="square" rtlCol="0">
            <a:spAutoFit/>
          </a:bodyPr>
          <a:lstStyle/>
          <a:p>
            <a:pPr>
              <a:lnSpc>
                <a:spcPts val="2900"/>
              </a:lnSpc>
            </a:pPr>
            <a:r>
              <a:rPr lang="en-US" sz="2000" b="1" dirty="0">
                <a:solidFill>
                  <a:prstClr val="black"/>
                </a:solidFill>
              </a:rPr>
              <a:t>    We are passionate about growing “oral culture” leaders. Leaders with roots in the culture of poverty are normally best able to understand and connect with those we are called to reach.  We also value bicultural (print/oral ) leaders.  Their primary role is to help oral culture leaders succeed through (1) assisting oral culture leaders, (2) co-leading with them, (3) coaching, or (4) jump starting a new effort and then entrusting it to others.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51025</TotalTime>
  <Words>648</Words>
  <Application>Microsoft Office PowerPoint</Application>
  <PresentationFormat>Overhead</PresentationFormat>
  <Paragraphs>110</Paragraphs>
  <Slides>18</Slides>
  <Notes>2</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18</vt:i4>
      </vt:variant>
    </vt:vector>
  </HeadingPairs>
  <TitlesOfParts>
    <vt:vector size="34" baseType="lpstr">
      <vt:lpstr>Aharoni</vt:lpstr>
      <vt:lpstr>AR DELANEY</vt:lpstr>
      <vt:lpstr>AR DESTINE</vt:lpstr>
      <vt:lpstr>AR ESSENCE</vt:lpstr>
      <vt:lpstr>Arial</vt:lpstr>
      <vt:lpstr>Blue Highway</vt:lpstr>
      <vt:lpstr>Calibri</vt:lpstr>
      <vt:lpstr>Comic Sans MS</vt:lpstr>
      <vt:lpstr>CommonBullets</vt:lpstr>
      <vt:lpstr>Constantia</vt:lpstr>
      <vt:lpstr>Lucida Sans Unicode</vt:lpstr>
      <vt:lpstr>Verdana</vt:lpstr>
      <vt:lpstr>Wingdings</vt:lpstr>
      <vt:lpstr>Wingdings 2</vt:lpstr>
      <vt:lpstr>Wingdings 3</vt:lpstr>
      <vt:lpstr>Concourse</vt:lpstr>
      <vt:lpstr>PowerPoint Presentation</vt:lpstr>
      <vt:lpstr>PowerPoint Presentation</vt:lpstr>
      <vt:lpstr>PowerPoint Presentation</vt:lpstr>
      <vt:lpstr>Better Together 1 Corinthians 12:1, 4-6, 21</vt:lpstr>
      <vt:lpstr>A Ministry Team Is…</vt:lpstr>
      <vt:lpstr>6 Characteristics of a Ministry Team</vt:lpstr>
      <vt:lpstr>Committees vs. Ministry Teams</vt:lpstr>
      <vt:lpstr>Where do leaders come from?</vt:lpstr>
      <vt:lpstr>PowerPoint Presentation</vt:lpstr>
      <vt:lpstr>PowerPoint Presentation</vt:lpstr>
      <vt:lpstr>After 20 years…</vt:lpstr>
      <vt:lpstr>Why were we stuck?</vt:lpstr>
      <vt:lpstr>Middle-Class Church Requires…</vt:lpstr>
      <vt:lpstr>PowerPoint Presentation</vt:lpstr>
      <vt:lpstr>Family Bash</vt:lpstr>
      <vt:lpstr>Bicultural Leaders</vt:lpstr>
      <vt:lpstr>Growing Leaders</vt:lpstr>
      <vt:lpstr>Our Vision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Charles palmer</cp:lastModifiedBy>
  <cp:revision>323</cp:revision>
  <dcterms:created xsi:type="dcterms:W3CDTF">2017-05-17T23:55:06Z</dcterms:created>
  <dcterms:modified xsi:type="dcterms:W3CDTF">2018-01-15T15:41:19Z</dcterms:modified>
</cp:coreProperties>
</file>